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3" r:id="rId5"/>
    <p:sldId id="259" r:id="rId6"/>
    <p:sldId id="260" r:id="rId7"/>
    <p:sldId id="261" r:id="rId8"/>
    <p:sldId id="262" r:id="rId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0"/>
    <p:restoredTop sz="94648"/>
  </p:normalViewPr>
  <p:slideViewPr>
    <p:cSldViewPr snapToGrid="0">
      <p:cViewPr varScale="1">
        <p:scale>
          <a:sx n="116" d="100"/>
          <a:sy n="116" d="100"/>
        </p:scale>
        <p:origin x="2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D118A-F4A9-EA47-81EF-5F2A41D58553}" type="datetimeFigureOut">
              <a:rPr lang="en-DE" smtClean="0"/>
              <a:t>17.03.23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FBF82-5E86-2946-AF10-7D9980D96CB9}" type="slidenum">
              <a:rPr lang="en-DE" smtClean="0"/>
              <a:t>‹#›</a:t>
            </a:fld>
            <a:endParaRPr lang="en-DE"/>
          </a:p>
        </p:txBody>
      </p:sp>
    </p:spTree>
    <p:extLst>
      <p:ext uri="{BB962C8B-B14F-4D97-AF65-F5344CB8AC3E}">
        <p14:creationId xmlns:p14="http://schemas.microsoft.com/office/powerpoint/2010/main" val="10737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5A8FBF82-5E86-2946-AF10-7D9980D96CB9}" type="slidenum">
              <a:rPr lang="en-DE" smtClean="0"/>
              <a:t>4</a:t>
            </a:fld>
            <a:endParaRPr lang="en-DE"/>
          </a:p>
        </p:txBody>
      </p:sp>
    </p:spTree>
    <p:extLst>
      <p:ext uri="{BB962C8B-B14F-4D97-AF65-F5344CB8AC3E}">
        <p14:creationId xmlns:p14="http://schemas.microsoft.com/office/powerpoint/2010/main" val="349873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5A8FBF82-5E86-2946-AF10-7D9980D96CB9}" type="slidenum">
              <a:rPr lang="en-DE" smtClean="0"/>
              <a:t>5</a:t>
            </a:fld>
            <a:endParaRPr lang="en-DE"/>
          </a:p>
        </p:txBody>
      </p:sp>
    </p:spTree>
    <p:extLst>
      <p:ext uri="{BB962C8B-B14F-4D97-AF65-F5344CB8AC3E}">
        <p14:creationId xmlns:p14="http://schemas.microsoft.com/office/powerpoint/2010/main" val="2377865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7D25-B0C9-D69E-33AF-DBD1CA4C685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966149A7-5615-5642-A97B-196619FFBB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CA2599EB-50D4-4269-560E-2BF9DD7DDEF7}"/>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5" name="Footer Placeholder 4">
            <a:extLst>
              <a:ext uri="{FF2B5EF4-FFF2-40B4-BE49-F238E27FC236}">
                <a16:creationId xmlns:a16="http://schemas.microsoft.com/office/drawing/2014/main" id="{149ADA69-D577-19AE-775C-98A6C559F49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1BDD95C-B1CC-5FDF-3226-404785EB980B}"/>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36837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79161-6F4F-6D25-46CC-A19520449C3E}"/>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7ABD67FC-2FDF-5F73-7B94-A2AA81D29C5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E0532DC2-37A0-77B2-FB11-6964B31B7140}"/>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5" name="Footer Placeholder 4">
            <a:extLst>
              <a:ext uri="{FF2B5EF4-FFF2-40B4-BE49-F238E27FC236}">
                <a16:creationId xmlns:a16="http://schemas.microsoft.com/office/drawing/2014/main" id="{AC02B88F-F52E-876C-A0FF-58EE3F279A6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5F246D2-E31F-53D6-0909-FA89261E6D70}"/>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189594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95EEEE-0664-34C5-D927-4F6AC3005D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B4C62FF2-9C9B-3232-E469-21EAF9B4A22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4CC24413-0D0D-3AD6-D1EF-8411A9D6D178}"/>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5" name="Footer Placeholder 4">
            <a:extLst>
              <a:ext uri="{FF2B5EF4-FFF2-40B4-BE49-F238E27FC236}">
                <a16:creationId xmlns:a16="http://schemas.microsoft.com/office/drawing/2014/main" id="{4BF727FE-0845-2B98-3FA3-C6423991797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B112CA6-9344-4B9C-538C-1F603AD01537}"/>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2793186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247B-DF90-5920-C05B-24FF1BF28E5C}"/>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DEC95C9C-1AEC-9DC7-3FCD-634AA3C044B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41C7BAD8-4238-3563-9929-93FCF9F452C4}"/>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5" name="Footer Placeholder 4">
            <a:extLst>
              <a:ext uri="{FF2B5EF4-FFF2-40B4-BE49-F238E27FC236}">
                <a16:creationId xmlns:a16="http://schemas.microsoft.com/office/drawing/2014/main" id="{E0D1D3DC-4997-8C00-0910-991E08ACE04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4EA5D34-501A-E814-B5DB-49C5EE12B589}"/>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53419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E242-6986-C86F-95BC-A10F2D5BEF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31128839-CD37-32F1-3293-07E0EB657A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4E63D17-A0D9-B4DB-287E-A7E1429D2F11}"/>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5" name="Footer Placeholder 4">
            <a:extLst>
              <a:ext uri="{FF2B5EF4-FFF2-40B4-BE49-F238E27FC236}">
                <a16:creationId xmlns:a16="http://schemas.microsoft.com/office/drawing/2014/main" id="{8C3E347D-882B-FBE5-2671-D84C0DBD272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3743D26-5CD9-564C-8334-10AB214613B2}"/>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24560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91AC3-F56E-CF2E-6E8E-5D0D62843FB7}"/>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BD7C831D-7B78-B795-FA6B-56C91BD4B16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F5EB7654-6CFA-8174-638E-713A1486FD4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563CF59A-0ADC-28E5-4ED3-14CBCDE1A4D8}"/>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6" name="Footer Placeholder 5">
            <a:extLst>
              <a:ext uri="{FF2B5EF4-FFF2-40B4-BE49-F238E27FC236}">
                <a16:creationId xmlns:a16="http://schemas.microsoft.com/office/drawing/2014/main" id="{121A5CF6-DAE8-4B7A-7F95-563ECA66FB2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E40C4576-AD16-A3C3-6A3C-09623C917E14}"/>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312951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52D3-2080-166F-A27D-B7EABDFAB512}"/>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E7770D71-D2A8-F44B-22A0-81CD770C84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549A1C5-E25C-D1F9-8BC1-B8FF4E0AB96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1B88101E-D49D-36C2-3BD5-0EBEF1C16D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00D168E-A6F3-0B3C-2B46-211FF047CB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E99C340D-5746-B70B-188E-4A5F9B324FBC}"/>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8" name="Footer Placeholder 7">
            <a:extLst>
              <a:ext uri="{FF2B5EF4-FFF2-40B4-BE49-F238E27FC236}">
                <a16:creationId xmlns:a16="http://schemas.microsoft.com/office/drawing/2014/main" id="{25FBCF90-5058-6A89-4FD9-85AF73517EE5}"/>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54531B7A-60A7-8983-6C96-950448CD0C4F}"/>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352243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6685-5716-8748-874B-F657AD361511}"/>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2BC2C38A-3586-0D27-F7BE-FC22D27ADBE1}"/>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4" name="Footer Placeholder 3">
            <a:extLst>
              <a:ext uri="{FF2B5EF4-FFF2-40B4-BE49-F238E27FC236}">
                <a16:creationId xmlns:a16="http://schemas.microsoft.com/office/drawing/2014/main" id="{23740642-601B-8950-7631-8BCC7E0AC920}"/>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3237E13-FCBC-F0B5-AB33-804BAD915B70}"/>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2935837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64EE1-CB90-11FF-4155-BBEDE07A1756}"/>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3" name="Footer Placeholder 2">
            <a:extLst>
              <a:ext uri="{FF2B5EF4-FFF2-40B4-BE49-F238E27FC236}">
                <a16:creationId xmlns:a16="http://schemas.microsoft.com/office/drawing/2014/main" id="{E59459F0-1170-5B44-1616-57F365D1C35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ABD19D7C-4563-B8E4-24BD-78C0BFC1E1CD}"/>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2018472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BD49-5C00-4B86-DA44-1B6FA69CA5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E34FC00D-2AF2-6D71-66FD-9B2CED9D57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AB655190-B49C-6248-1770-AFD9DBBC2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F87922-D452-5332-2421-2DE67FFA9347}"/>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6" name="Footer Placeholder 5">
            <a:extLst>
              <a:ext uri="{FF2B5EF4-FFF2-40B4-BE49-F238E27FC236}">
                <a16:creationId xmlns:a16="http://schemas.microsoft.com/office/drawing/2014/main" id="{DDF6EF82-EE23-5600-F253-46051353E00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65E7F79-B211-65BC-02EF-73AD9195BFC9}"/>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146733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737A6-22CE-715C-FB46-F66A0C0660F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57B3D76F-412F-6580-6B4E-729BE3069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583C658E-ED79-EF2E-CA99-3DBA9A008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FD5D6D-093B-55FC-C5DF-ADB400BE5993}"/>
              </a:ext>
            </a:extLst>
          </p:cNvPr>
          <p:cNvSpPr>
            <a:spLocks noGrp="1"/>
          </p:cNvSpPr>
          <p:nvPr>
            <p:ph type="dt" sz="half" idx="10"/>
          </p:nvPr>
        </p:nvSpPr>
        <p:spPr/>
        <p:txBody>
          <a:bodyPr/>
          <a:lstStyle/>
          <a:p>
            <a:fld id="{7EEABC2A-4B3E-3645-BA23-BF02EE21E7B3}" type="datetimeFigureOut">
              <a:rPr lang="en-DE" smtClean="0"/>
              <a:t>17.03.23</a:t>
            </a:fld>
            <a:endParaRPr lang="en-DE"/>
          </a:p>
        </p:txBody>
      </p:sp>
      <p:sp>
        <p:nvSpPr>
          <p:cNvPr id="6" name="Footer Placeholder 5">
            <a:extLst>
              <a:ext uri="{FF2B5EF4-FFF2-40B4-BE49-F238E27FC236}">
                <a16:creationId xmlns:a16="http://schemas.microsoft.com/office/drawing/2014/main" id="{59C81644-D864-24EA-ADA3-879364AE888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823E472-4397-EFDE-4B18-B2DC8F753BF1}"/>
              </a:ext>
            </a:extLst>
          </p:cNvPr>
          <p:cNvSpPr>
            <a:spLocks noGrp="1"/>
          </p:cNvSpPr>
          <p:nvPr>
            <p:ph type="sldNum" sz="quarter" idx="12"/>
          </p:nvPr>
        </p:nvSpPr>
        <p:spPr/>
        <p:txBody>
          <a:bodyPr/>
          <a:lstStyle/>
          <a:p>
            <a:fld id="{77BDF68C-EFD3-F34E-A433-A9902BFD0E64}" type="slidenum">
              <a:rPr lang="en-DE" smtClean="0"/>
              <a:t>‹#›</a:t>
            </a:fld>
            <a:endParaRPr lang="en-DE"/>
          </a:p>
        </p:txBody>
      </p:sp>
    </p:spTree>
    <p:extLst>
      <p:ext uri="{BB962C8B-B14F-4D97-AF65-F5344CB8AC3E}">
        <p14:creationId xmlns:p14="http://schemas.microsoft.com/office/powerpoint/2010/main" val="85557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BF8962-0140-25FF-DE67-EFFBFD48C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43CC394-4375-9F1D-E579-8B11E36D88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E05E43A6-8B6F-10BB-5DA5-E4D23EB20C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ABC2A-4B3E-3645-BA23-BF02EE21E7B3}" type="datetimeFigureOut">
              <a:rPr lang="en-DE" smtClean="0"/>
              <a:t>17.03.23</a:t>
            </a:fld>
            <a:endParaRPr lang="en-DE"/>
          </a:p>
        </p:txBody>
      </p:sp>
      <p:sp>
        <p:nvSpPr>
          <p:cNvPr id="5" name="Footer Placeholder 4">
            <a:extLst>
              <a:ext uri="{FF2B5EF4-FFF2-40B4-BE49-F238E27FC236}">
                <a16:creationId xmlns:a16="http://schemas.microsoft.com/office/drawing/2014/main" id="{0CC3C785-009F-0F55-43EA-4F50659774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9BC7A15D-8B75-C392-C00B-9654848153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DF68C-EFD3-F34E-A433-A9902BFD0E64}" type="slidenum">
              <a:rPr lang="en-DE" smtClean="0"/>
              <a:t>‹#›</a:t>
            </a:fld>
            <a:endParaRPr lang="en-DE"/>
          </a:p>
        </p:txBody>
      </p:sp>
    </p:spTree>
    <p:extLst>
      <p:ext uri="{BB962C8B-B14F-4D97-AF65-F5344CB8AC3E}">
        <p14:creationId xmlns:p14="http://schemas.microsoft.com/office/powerpoint/2010/main" val="61522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dennis.schuette@osnanet.de" TargetMode="External"/><Relationship Id="rId2" Type="http://schemas.openxmlformats.org/officeDocument/2006/relationships/hyperlink" Target="https://github.com/dennisSchuette/vizForSocialGood_videoVolunteer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7" Type="http://schemas.microsoft.com/office/2007/relationships/hdphoto" Target="../media/hdphoto1.wdp"/><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2719-47C1-1382-E33F-4787841CC8D4}"/>
              </a:ext>
            </a:extLst>
          </p:cNvPr>
          <p:cNvSpPr>
            <a:spLocks noGrp="1"/>
          </p:cNvSpPr>
          <p:nvPr>
            <p:ph type="ctrTitle"/>
          </p:nvPr>
        </p:nvSpPr>
        <p:spPr>
          <a:xfrm>
            <a:off x="1524000" y="2622632"/>
            <a:ext cx="9144000" cy="1807287"/>
          </a:xfrm>
        </p:spPr>
        <p:txBody>
          <a:bodyPr>
            <a:normAutofit fontScale="90000"/>
          </a:bodyPr>
          <a:lstStyle/>
          <a:p>
            <a:br>
              <a:rPr lang="en-GB" b="0" i="0" u="none" strike="noStrike" dirty="0">
                <a:solidFill>
                  <a:srgbClr val="000000"/>
                </a:solidFill>
                <a:effectLst/>
                <a:latin typeface="Fjalla One" panose="020F0502020204030204" pitchFamily="34" charset="0"/>
              </a:rPr>
            </a:br>
            <a:r>
              <a:rPr lang="en-GB" b="0" i="0" u="none" strike="noStrike" dirty="0">
                <a:solidFill>
                  <a:srgbClr val="000000"/>
                </a:solidFill>
                <a:effectLst/>
                <a:latin typeface="Fjalla One" panose="020F0502020204030204" pitchFamily="34" charset="0"/>
              </a:rPr>
              <a:t>Video Volunteers - India</a:t>
            </a:r>
            <a:br>
              <a:rPr lang="en-GB" b="0" i="0" u="none" strike="noStrike" dirty="0">
                <a:solidFill>
                  <a:srgbClr val="000000"/>
                </a:solidFill>
                <a:effectLst/>
                <a:latin typeface="Fjalla One" panose="020F0502020204030204" pitchFamily="34" charset="0"/>
              </a:rPr>
            </a:br>
            <a:br>
              <a:rPr lang="en-DE" dirty="0"/>
            </a:br>
            <a:endParaRPr lang="en-DE" dirty="0"/>
          </a:p>
        </p:txBody>
      </p:sp>
      <p:sp>
        <p:nvSpPr>
          <p:cNvPr id="3" name="Subtitle 2">
            <a:extLst>
              <a:ext uri="{FF2B5EF4-FFF2-40B4-BE49-F238E27FC236}">
                <a16:creationId xmlns:a16="http://schemas.microsoft.com/office/drawing/2014/main" id="{CE9D1697-AE90-B3C5-337F-0EEC3518807C}"/>
              </a:ext>
            </a:extLst>
          </p:cNvPr>
          <p:cNvSpPr>
            <a:spLocks noGrp="1"/>
          </p:cNvSpPr>
          <p:nvPr>
            <p:ph type="subTitle" idx="1"/>
          </p:nvPr>
        </p:nvSpPr>
        <p:spPr/>
        <p:txBody>
          <a:bodyPr/>
          <a:lstStyle/>
          <a:p>
            <a:r>
              <a:rPr lang="de-DE" b="0" i="0" u="none" strike="noStrike" spc="300" dirty="0" err="1">
                <a:solidFill>
                  <a:srgbClr val="000000"/>
                </a:solidFill>
                <a:effectLst/>
                <a:latin typeface="Fjalla One" panose="020F0502020204030204" pitchFamily="34" charset="0"/>
              </a:rPr>
              <a:t>Viz</a:t>
            </a:r>
            <a:r>
              <a:rPr lang="de-DE" b="0" i="0" u="none" strike="noStrike" spc="300" dirty="0">
                <a:solidFill>
                  <a:srgbClr val="000000"/>
                </a:solidFill>
                <a:effectLst/>
                <a:latin typeface="Fjalla One" panose="020F0502020204030204" pitchFamily="34" charset="0"/>
              </a:rPr>
              <a:t> </a:t>
            </a:r>
            <a:r>
              <a:rPr lang="de-DE" b="0" i="0" u="none" strike="noStrike" spc="300" dirty="0" err="1">
                <a:solidFill>
                  <a:srgbClr val="000000"/>
                </a:solidFill>
                <a:effectLst/>
                <a:latin typeface="Fjalla One" panose="020F0502020204030204" pitchFamily="34" charset="0"/>
              </a:rPr>
              <a:t>For</a:t>
            </a:r>
            <a:r>
              <a:rPr lang="de-DE" b="0" i="0" u="none" strike="noStrike" spc="300" dirty="0">
                <a:solidFill>
                  <a:srgbClr val="000000"/>
                </a:solidFill>
                <a:effectLst/>
                <a:latin typeface="Fjalla One" panose="020F0502020204030204" pitchFamily="34" charset="0"/>
              </a:rPr>
              <a:t> </a:t>
            </a:r>
            <a:r>
              <a:rPr lang="de-DE" b="0" i="0" u="none" strike="noStrike" spc="300" dirty="0" err="1">
                <a:solidFill>
                  <a:srgbClr val="000000"/>
                </a:solidFill>
                <a:effectLst/>
                <a:latin typeface="Fjalla One" panose="020F0502020204030204" pitchFamily="34" charset="0"/>
              </a:rPr>
              <a:t>Social</a:t>
            </a:r>
            <a:r>
              <a:rPr lang="de-DE" b="0" i="0" u="none" strike="noStrike" spc="300" dirty="0">
                <a:solidFill>
                  <a:srgbClr val="000000"/>
                </a:solidFill>
                <a:effectLst/>
                <a:latin typeface="Fjalla One" panose="020F0502020204030204" pitchFamily="34" charset="0"/>
              </a:rPr>
              <a:t> </a:t>
            </a:r>
            <a:r>
              <a:rPr lang="de-DE" b="0" i="0" u="none" strike="noStrike" spc="300" dirty="0" err="1">
                <a:solidFill>
                  <a:srgbClr val="000000"/>
                </a:solidFill>
                <a:effectLst/>
                <a:latin typeface="Fjalla One" panose="020F0502020204030204" pitchFamily="34" charset="0"/>
              </a:rPr>
              <a:t>Good</a:t>
            </a:r>
            <a:endParaRPr lang="en-DE" spc="300" dirty="0"/>
          </a:p>
        </p:txBody>
      </p:sp>
      <p:pic>
        <p:nvPicPr>
          <p:cNvPr id="1026" name="Picture 2" descr="Viz for Social Good">
            <a:extLst>
              <a:ext uri="{FF2B5EF4-FFF2-40B4-BE49-F238E27FC236}">
                <a16:creationId xmlns:a16="http://schemas.microsoft.com/office/drawing/2014/main" id="{9327F3DC-7B8C-C076-3E24-245C10F75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5482" y="354670"/>
            <a:ext cx="1535386" cy="1535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98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6496-B97E-994B-8907-5955CA4667D5}"/>
              </a:ext>
            </a:extLst>
          </p:cNvPr>
          <p:cNvSpPr>
            <a:spLocks noGrp="1"/>
          </p:cNvSpPr>
          <p:nvPr>
            <p:ph type="title"/>
          </p:nvPr>
        </p:nvSpPr>
        <p:spPr>
          <a:xfrm>
            <a:off x="838200" y="123388"/>
            <a:ext cx="10515600" cy="1325563"/>
          </a:xfrm>
        </p:spPr>
        <p:txBody>
          <a:bodyPr>
            <a:normAutofit/>
          </a:bodyPr>
          <a:lstStyle/>
          <a:p>
            <a:r>
              <a:rPr lang="en-DE" sz="3000" dirty="0"/>
              <a:t>Ideas for the Project </a:t>
            </a:r>
          </a:p>
        </p:txBody>
      </p:sp>
      <p:sp>
        <p:nvSpPr>
          <p:cNvPr id="3" name="Content Placeholder 2">
            <a:extLst>
              <a:ext uri="{FF2B5EF4-FFF2-40B4-BE49-F238E27FC236}">
                <a16:creationId xmlns:a16="http://schemas.microsoft.com/office/drawing/2014/main" id="{42769F4C-70B2-4AA3-6483-84819A35DDEE}"/>
              </a:ext>
            </a:extLst>
          </p:cNvPr>
          <p:cNvSpPr>
            <a:spLocks noGrp="1"/>
          </p:cNvSpPr>
          <p:nvPr>
            <p:ph idx="1"/>
          </p:nvPr>
        </p:nvSpPr>
        <p:spPr>
          <a:xfrm>
            <a:off x="838200" y="1426232"/>
            <a:ext cx="10515600" cy="1432582"/>
          </a:xfrm>
        </p:spPr>
        <p:txBody>
          <a:bodyPr>
            <a:normAutofit/>
          </a:bodyPr>
          <a:lstStyle/>
          <a:p>
            <a:pPr marL="0" indent="0">
              <a:buNone/>
            </a:pPr>
            <a:r>
              <a:rPr lang="en-DE" sz="2200" dirty="0">
                <a:latin typeface="+mj-lt"/>
              </a:rPr>
              <a:t>I unfurtunately had less time on my hands than anticipated and thus I couldn’t follow up on pouring some of my ideas for the project into an actual dashboard. However I want to take the chance to at least outline some of them here briefly, so others might have the chance to incorporate whatever seems useful.</a:t>
            </a:r>
          </a:p>
        </p:txBody>
      </p:sp>
      <p:sp>
        <p:nvSpPr>
          <p:cNvPr id="4" name="Content Placeholder 2">
            <a:extLst>
              <a:ext uri="{FF2B5EF4-FFF2-40B4-BE49-F238E27FC236}">
                <a16:creationId xmlns:a16="http://schemas.microsoft.com/office/drawing/2014/main" id="{541B027A-B427-5A95-7714-6337E886A4E6}"/>
              </a:ext>
            </a:extLst>
          </p:cNvPr>
          <p:cNvSpPr txBox="1">
            <a:spLocks/>
          </p:cNvSpPr>
          <p:nvPr/>
        </p:nvSpPr>
        <p:spPr>
          <a:xfrm>
            <a:off x="838200" y="2942896"/>
            <a:ext cx="10515600" cy="30795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200" dirty="0">
                <a:latin typeface="+mj-lt"/>
              </a:rPr>
              <a:t>W</a:t>
            </a:r>
            <a:r>
              <a:rPr lang="en-DE" sz="2200" dirty="0">
                <a:latin typeface="+mj-lt"/>
              </a:rPr>
              <a:t>elcoming / guiding Avatar</a:t>
            </a:r>
          </a:p>
          <a:p>
            <a:r>
              <a:rPr lang="en-DE" sz="2200" dirty="0">
                <a:latin typeface="+mj-lt"/>
              </a:rPr>
              <a:t>AI-guided breakdown of the description column</a:t>
            </a:r>
          </a:p>
          <a:p>
            <a:r>
              <a:rPr lang="en-DE" sz="2200" dirty="0">
                <a:latin typeface="+mj-lt"/>
              </a:rPr>
              <a:t>Wordcloud</a:t>
            </a:r>
          </a:p>
          <a:p>
            <a:r>
              <a:rPr lang="en-DE" sz="2200" dirty="0">
                <a:latin typeface="+mj-lt"/>
              </a:rPr>
              <a:t>Map from Geodata on states</a:t>
            </a:r>
          </a:p>
          <a:p>
            <a:r>
              <a:rPr lang="en-DE" sz="2200" dirty="0">
                <a:latin typeface="+mj-lt"/>
              </a:rPr>
              <a:t>Thumbnail generator from url column</a:t>
            </a:r>
          </a:p>
        </p:txBody>
      </p:sp>
      <p:sp>
        <p:nvSpPr>
          <p:cNvPr id="6" name="Content Placeholder 2">
            <a:extLst>
              <a:ext uri="{FF2B5EF4-FFF2-40B4-BE49-F238E27FC236}">
                <a16:creationId xmlns:a16="http://schemas.microsoft.com/office/drawing/2014/main" id="{42DD72EF-B4FE-6540-C933-9DE672E8CA4A}"/>
              </a:ext>
            </a:extLst>
          </p:cNvPr>
          <p:cNvSpPr txBox="1">
            <a:spLocks/>
          </p:cNvSpPr>
          <p:nvPr/>
        </p:nvSpPr>
        <p:spPr>
          <a:xfrm>
            <a:off x="838200" y="5431768"/>
            <a:ext cx="10515600" cy="8419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DE" sz="1800" dirty="0">
                <a:solidFill>
                  <a:schemeClr val="tx1">
                    <a:lumMod val="65000"/>
                    <a:lumOff val="35000"/>
                  </a:schemeClr>
                </a:solidFill>
                <a:latin typeface="+mj-lt"/>
              </a:rPr>
              <a:t>Most work presented has been done in python, scripts/content are available on </a:t>
            </a:r>
            <a:r>
              <a:rPr lang="en-DE" sz="1800" dirty="0">
                <a:solidFill>
                  <a:schemeClr val="tx1">
                    <a:lumMod val="65000"/>
                    <a:lumOff val="35000"/>
                  </a:schemeClr>
                </a:solidFill>
                <a:latin typeface="+mj-lt"/>
                <a:hlinkClick r:id="rId2">
                  <a:extLst>
                    <a:ext uri="{A12FA001-AC4F-418D-AE19-62706E023703}">
                      <ahyp:hlinkClr xmlns:ahyp="http://schemas.microsoft.com/office/drawing/2018/hyperlinkcolor" val="tx"/>
                    </a:ext>
                  </a:extLst>
                </a:hlinkClick>
              </a:rPr>
              <a:t>GitHub</a:t>
            </a:r>
            <a:r>
              <a:rPr lang="en-DE" sz="1800" dirty="0">
                <a:solidFill>
                  <a:schemeClr val="tx1">
                    <a:lumMod val="65000"/>
                    <a:lumOff val="35000"/>
                  </a:schemeClr>
                </a:solidFill>
                <a:latin typeface="+mj-lt"/>
              </a:rPr>
              <a:t>.</a:t>
            </a:r>
            <a:br>
              <a:rPr lang="en-DE" sz="1800" dirty="0">
                <a:solidFill>
                  <a:schemeClr val="tx1">
                    <a:lumMod val="65000"/>
                    <a:lumOff val="35000"/>
                  </a:schemeClr>
                </a:solidFill>
                <a:latin typeface="+mj-lt"/>
              </a:rPr>
            </a:br>
            <a:br>
              <a:rPr lang="en-DE" sz="400" dirty="0">
                <a:solidFill>
                  <a:schemeClr val="tx1">
                    <a:lumMod val="65000"/>
                    <a:lumOff val="35000"/>
                  </a:schemeClr>
                </a:solidFill>
                <a:latin typeface="+mj-lt"/>
              </a:rPr>
            </a:br>
            <a:r>
              <a:rPr lang="en-DE" sz="1800" dirty="0">
                <a:solidFill>
                  <a:schemeClr val="tx1">
                    <a:lumMod val="65000"/>
                    <a:lumOff val="35000"/>
                  </a:schemeClr>
                </a:solidFill>
                <a:latin typeface="+mj-lt"/>
              </a:rPr>
              <a:t>Please feel free to contact me via </a:t>
            </a:r>
            <a:r>
              <a:rPr lang="en-DE" sz="1800" dirty="0">
                <a:solidFill>
                  <a:schemeClr val="tx1">
                    <a:lumMod val="65000"/>
                    <a:lumOff val="35000"/>
                  </a:schemeClr>
                </a:solidFill>
                <a:latin typeface="+mj-lt"/>
                <a:hlinkClick r:id="rId3">
                  <a:extLst>
                    <a:ext uri="{A12FA001-AC4F-418D-AE19-62706E023703}">
                      <ahyp:hlinkClr xmlns:ahyp="http://schemas.microsoft.com/office/drawing/2018/hyperlinkcolor" val="tx"/>
                    </a:ext>
                  </a:extLst>
                </a:hlinkClick>
              </a:rPr>
              <a:t>dennis.schuette@osnanet.de</a:t>
            </a:r>
            <a:r>
              <a:rPr lang="en-DE" sz="1800" dirty="0">
                <a:solidFill>
                  <a:schemeClr val="tx1">
                    <a:lumMod val="65000"/>
                    <a:lumOff val="35000"/>
                  </a:schemeClr>
                </a:solidFill>
                <a:latin typeface="+mj-lt"/>
              </a:rPr>
              <a:t> or on the slack channel in case of any questions.</a:t>
            </a:r>
          </a:p>
        </p:txBody>
      </p:sp>
    </p:spTree>
    <p:extLst>
      <p:ext uri="{BB962C8B-B14F-4D97-AF65-F5344CB8AC3E}">
        <p14:creationId xmlns:p14="http://schemas.microsoft.com/office/powerpoint/2010/main" val="1693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DA88B7-2C3D-CB7A-1AC8-7D314A8C2894}"/>
              </a:ext>
            </a:extLst>
          </p:cNvPr>
          <p:cNvPicPr>
            <a:picLocks noChangeAspect="1"/>
          </p:cNvPicPr>
          <p:nvPr/>
        </p:nvPicPr>
        <p:blipFill rotWithShape="1">
          <a:blip r:embed="rId4">
            <a:alphaModFix amt="20000"/>
          </a:blip>
          <a:srcRect l="12869" r="5530" b="3155"/>
          <a:stretch/>
        </p:blipFill>
        <p:spPr>
          <a:xfrm>
            <a:off x="266705" y="1448951"/>
            <a:ext cx="4557646" cy="5409049"/>
          </a:xfrm>
          <a:prstGeom prst="rect">
            <a:avLst/>
          </a:prstGeom>
        </p:spPr>
      </p:pic>
      <p:pic>
        <p:nvPicPr>
          <p:cNvPr id="5" name="profile_video">
            <a:hlinkClick r:id="" action="ppaction://media"/>
            <a:extLst>
              <a:ext uri="{FF2B5EF4-FFF2-40B4-BE49-F238E27FC236}">
                <a16:creationId xmlns:a16="http://schemas.microsoft.com/office/drawing/2014/main" id="{DF7738F5-3C41-B18F-8A1B-E24616FE827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01" t="1849" r="2043" b="711"/>
          <a:stretch/>
        </p:blipFill>
        <p:spPr>
          <a:xfrm>
            <a:off x="7015671" y="16639"/>
            <a:ext cx="4360788" cy="4475018"/>
          </a:xfrm>
          <a:prstGeom prst="rect">
            <a:avLst/>
          </a:prstGeom>
        </p:spPr>
      </p:pic>
      <p:sp>
        <p:nvSpPr>
          <p:cNvPr id="2" name="Title 1">
            <a:extLst>
              <a:ext uri="{FF2B5EF4-FFF2-40B4-BE49-F238E27FC236}">
                <a16:creationId xmlns:a16="http://schemas.microsoft.com/office/drawing/2014/main" id="{D2B46496-B97E-994B-8907-5955CA4667D5}"/>
              </a:ext>
            </a:extLst>
          </p:cNvPr>
          <p:cNvSpPr>
            <a:spLocks noGrp="1"/>
          </p:cNvSpPr>
          <p:nvPr>
            <p:ph type="title"/>
          </p:nvPr>
        </p:nvSpPr>
        <p:spPr>
          <a:xfrm>
            <a:off x="838200" y="123388"/>
            <a:ext cx="10515600" cy="1325563"/>
          </a:xfrm>
        </p:spPr>
        <p:txBody>
          <a:bodyPr>
            <a:normAutofit/>
          </a:bodyPr>
          <a:lstStyle/>
          <a:p>
            <a:r>
              <a:rPr lang="en-GB" sz="3000" dirty="0">
                <a:latin typeface="+mj-lt"/>
              </a:rPr>
              <a:t>W</a:t>
            </a:r>
            <a:r>
              <a:rPr lang="en-DE" sz="3000" dirty="0">
                <a:latin typeface="+mj-lt"/>
              </a:rPr>
              <a:t>elcoming / guiding Avatar</a:t>
            </a:r>
          </a:p>
        </p:txBody>
      </p:sp>
      <p:pic>
        <p:nvPicPr>
          <p:cNvPr id="11" name="Picture 10">
            <a:extLst>
              <a:ext uri="{FF2B5EF4-FFF2-40B4-BE49-F238E27FC236}">
                <a16:creationId xmlns:a16="http://schemas.microsoft.com/office/drawing/2014/main" id="{07D616D9-2E24-6A44-BD31-756AC8FA3859}"/>
              </a:ext>
            </a:extLst>
          </p:cNvPr>
          <p:cNvPicPr>
            <a:picLocks noChangeAspect="1"/>
          </p:cNvPicPr>
          <p:nvPr/>
        </p:nvPicPr>
        <p:blipFill>
          <a:blip r:embed="rId6"/>
          <a:stretch>
            <a:fillRect/>
          </a:stretch>
        </p:blipFill>
        <p:spPr>
          <a:xfrm>
            <a:off x="9958517" y="4639962"/>
            <a:ext cx="2218038" cy="2218038"/>
          </a:xfrm>
          <a:prstGeom prst="rect">
            <a:avLst/>
          </a:prstGeom>
        </p:spPr>
      </p:pic>
      <p:pic>
        <p:nvPicPr>
          <p:cNvPr id="12" name="Picture 11">
            <a:extLst>
              <a:ext uri="{FF2B5EF4-FFF2-40B4-BE49-F238E27FC236}">
                <a16:creationId xmlns:a16="http://schemas.microsoft.com/office/drawing/2014/main" id="{40AF5F6D-1FA2-C080-A1C7-9EE777A1B054}"/>
              </a:ext>
            </a:extLst>
          </p:cNvPr>
          <p:cNvPicPr>
            <a:picLocks noChangeAspect="1"/>
          </p:cNvPicPr>
          <p:nvPr/>
        </p:nvPicPr>
        <p:blipFill>
          <a:blip r:embed="rId7"/>
          <a:stretch>
            <a:fillRect/>
          </a:stretch>
        </p:blipFill>
        <p:spPr>
          <a:xfrm>
            <a:off x="7610735" y="4639962"/>
            <a:ext cx="2218038" cy="2218038"/>
          </a:xfrm>
          <a:prstGeom prst="rect">
            <a:avLst/>
          </a:prstGeom>
        </p:spPr>
      </p:pic>
      <p:pic>
        <p:nvPicPr>
          <p:cNvPr id="13" name="Picture 12">
            <a:extLst>
              <a:ext uri="{FF2B5EF4-FFF2-40B4-BE49-F238E27FC236}">
                <a16:creationId xmlns:a16="http://schemas.microsoft.com/office/drawing/2014/main" id="{B0111BC2-D59A-2AFC-C8AC-DC74AFA2635F}"/>
              </a:ext>
            </a:extLst>
          </p:cNvPr>
          <p:cNvPicPr>
            <a:picLocks noChangeAspect="1"/>
          </p:cNvPicPr>
          <p:nvPr/>
        </p:nvPicPr>
        <p:blipFill>
          <a:blip r:embed="rId8"/>
          <a:stretch>
            <a:fillRect/>
          </a:stretch>
        </p:blipFill>
        <p:spPr>
          <a:xfrm>
            <a:off x="5262953" y="4639962"/>
            <a:ext cx="2218038" cy="2218038"/>
          </a:xfrm>
          <a:prstGeom prst="rect">
            <a:avLst/>
          </a:prstGeom>
        </p:spPr>
      </p:pic>
      <p:grpSp>
        <p:nvGrpSpPr>
          <p:cNvPr id="23" name="Group 22">
            <a:extLst>
              <a:ext uri="{FF2B5EF4-FFF2-40B4-BE49-F238E27FC236}">
                <a16:creationId xmlns:a16="http://schemas.microsoft.com/office/drawing/2014/main" id="{6425868B-6281-94C1-9110-8664327E5A23}"/>
              </a:ext>
            </a:extLst>
          </p:cNvPr>
          <p:cNvGrpSpPr/>
          <p:nvPr/>
        </p:nvGrpSpPr>
        <p:grpSpPr>
          <a:xfrm>
            <a:off x="5286946" y="3781341"/>
            <a:ext cx="1483853" cy="589720"/>
            <a:chOff x="5422491" y="1278032"/>
            <a:chExt cx="1483853" cy="589720"/>
          </a:xfrm>
        </p:grpSpPr>
        <p:sp>
          <p:nvSpPr>
            <p:cNvPr id="6" name="Content Placeholder 2">
              <a:extLst>
                <a:ext uri="{FF2B5EF4-FFF2-40B4-BE49-F238E27FC236}">
                  <a16:creationId xmlns:a16="http://schemas.microsoft.com/office/drawing/2014/main" id="{87063C81-39F8-25DD-21B3-AE49903F84D7}"/>
                </a:ext>
              </a:extLst>
            </p:cNvPr>
            <p:cNvSpPr txBox="1">
              <a:spLocks/>
            </p:cNvSpPr>
            <p:nvPr/>
          </p:nvSpPr>
          <p:spPr>
            <a:xfrm>
              <a:off x="5422491" y="1278032"/>
              <a:ext cx="1438535" cy="589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800" dirty="0">
                  <a:solidFill>
                    <a:schemeClr val="tx1">
                      <a:lumMod val="85000"/>
                      <a:lumOff val="15000"/>
                    </a:schemeClr>
                  </a:solidFill>
                  <a:latin typeface="+mj-lt"/>
                </a:rPr>
                <a:t>play message  </a:t>
              </a:r>
            </a:p>
          </p:txBody>
        </p:sp>
        <p:sp>
          <p:nvSpPr>
            <p:cNvPr id="22" name="Triangle 21">
              <a:extLst>
                <a:ext uri="{FF2B5EF4-FFF2-40B4-BE49-F238E27FC236}">
                  <a16:creationId xmlns:a16="http://schemas.microsoft.com/office/drawing/2014/main" id="{F1483621-BCA8-79D1-818A-757337F872D3}"/>
                </a:ext>
              </a:extLst>
            </p:cNvPr>
            <p:cNvSpPr/>
            <p:nvPr/>
          </p:nvSpPr>
          <p:spPr>
            <a:xfrm rot="5400000">
              <a:off x="6803371" y="1405702"/>
              <a:ext cx="119449" cy="86497"/>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23">
            <a:extLst>
              <a:ext uri="{FF2B5EF4-FFF2-40B4-BE49-F238E27FC236}">
                <a16:creationId xmlns:a16="http://schemas.microsoft.com/office/drawing/2014/main" id="{58778F1A-1FD0-1651-6B94-CC3288D091BC}"/>
              </a:ext>
            </a:extLst>
          </p:cNvPr>
          <p:cNvSpPr/>
          <p:nvPr/>
        </p:nvSpPr>
        <p:spPr>
          <a:xfrm>
            <a:off x="502660" y="1574341"/>
            <a:ext cx="3865049" cy="3782076"/>
          </a:xfrm>
          <a:prstGeom prst="rect">
            <a:avLst/>
          </a:prstGeom>
          <a:gradFill>
            <a:gsLst>
              <a:gs pos="82000">
                <a:schemeClr val="bg1">
                  <a:alpha val="49774"/>
                </a:schemeClr>
              </a:gs>
              <a:gs pos="9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Content Placeholder 2">
            <a:extLst>
              <a:ext uri="{FF2B5EF4-FFF2-40B4-BE49-F238E27FC236}">
                <a16:creationId xmlns:a16="http://schemas.microsoft.com/office/drawing/2014/main" id="{42769F4C-70B2-4AA3-6483-84819A35DDEE}"/>
              </a:ext>
            </a:extLst>
          </p:cNvPr>
          <p:cNvSpPr>
            <a:spLocks noGrp="1"/>
          </p:cNvSpPr>
          <p:nvPr>
            <p:ph idx="1"/>
          </p:nvPr>
        </p:nvSpPr>
        <p:spPr>
          <a:xfrm>
            <a:off x="940120" y="1417948"/>
            <a:ext cx="3479343" cy="4648157"/>
          </a:xfrm>
        </p:spPr>
        <p:txBody>
          <a:bodyPr>
            <a:normAutofit/>
          </a:bodyPr>
          <a:lstStyle/>
          <a:p>
            <a:pPr marL="0" indent="0">
              <a:buNone/>
            </a:pPr>
            <a:r>
              <a:rPr lang="en-DE" sz="2200" dirty="0">
                <a:latin typeface="+mj-lt"/>
              </a:rPr>
              <a:t>gernerative AI-Tools can be used to generate picture from text and subsequently animate those pictures by combining them with a custom text. Thus it’s possible to create any avatar with low effort that could be used to welcome guests on the website / dashboard, arise interest and guide through content</a:t>
            </a:r>
          </a:p>
        </p:txBody>
      </p:sp>
    </p:spTree>
    <p:extLst>
      <p:ext uri="{BB962C8B-B14F-4D97-AF65-F5344CB8AC3E}">
        <p14:creationId xmlns:p14="http://schemas.microsoft.com/office/powerpoint/2010/main" val="267219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CBC2B1-E42D-01C5-FB76-9A624F902D72}"/>
              </a:ext>
            </a:extLst>
          </p:cNvPr>
          <p:cNvSpPr/>
          <p:nvPr/>
        </p:nvSpPr>
        <p:spPr>
          <a:xfrm>
            <a:off x="7609608" y="1463244"/>
            <a:ext cx="4582389" cy="1869278"/>
          </a:xfrm>
          <a:prstGeom prst="rect">
            <a:avLst/>
          </a:prstGeom>
          <a:solidFill>
            <a:schemeClr val="bg1">
              <a:lumMod val="95000"/>
              <a:alpha val="8521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6F1B6FB6-5FFE-0747-18E5-2E092BEDD8A4}"/>
              </a:ext>
            </a:extLst>
          </p:cNvPr>
          <p:cNvSpPr/>
          <p:nvPr/>
        </p:nvSpPr>
        <p:spPr>
          <a:xfrm>
            <a:off x="-1" y="4325292"/>
            <a:ext cx="12191999" cy="355702"/>
          </a:xfrm>
          <a:prstGeom prst="rect">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Content Placeholder 2">
            <a:extLst>
              <a:ext uri="{FF2B5EF4-FFF2-40B4-BE49-F238E27FC236}">
                <a16:creationId xmlns:a16="http://schemas.microsoft.com/office/drawing/2014/main" id="{42769F4C-70B2-4AA3-6483-84819A35DDEE}"/>
              </a:ext>
            </a:extLst>
          </p:cNvPr>
          <p:cNvSpPr>
            <a:spLocks noGrp="1"/>
          </p:cNvSpPr>
          <p:nvPr>
            <p:ph idx="1"/>
          </p:nvPr>
        </p:nvSpPr>
        <p:spPr>
          <a:xfrm>
            <a:off x="838201" y="1426232"/>
            <a:ext cx="6075218" cy="2110504"/>
          </a:xfrm>
        </p:spPr>
        <p:txBody>
          <a:bodyPr>
            <a:normAutofit/>
          </a:bodyPr>
          <a:lstStyle/>
          <a:p>
            <a:pPr marL="0" indent="0">
              <a:buNone/>
            </a:pPr>
            <a:r>
              <a:rPr lang="en-DE" sz="2200" dirty="0">
                <a:latin typeface="+mj-lt"/>
              </a:rPr>
              <a:t>AI-tools like ChatGPT have the ability to process and summarize large amounts of texts. A summary approach has been tested on the description column of the data, allowing to drill down into the content, classify issues with higher granularity and make it more digestiable overal. </a:t>
            </a:r>
          </a:p>
        </p:txBody>
      </p:sp>
      <p:sp>
        <p:nvSpPr>
          <p:cNvPr id="2" name="Title 1">
            <a:extLst>
              <a:ext uri="{FF2B5EF4-FFF2-40B4-BE49-F238E27FC236}">
                <a16:creationId xmlns:a16="http://schemas.microsoft.com/office/drawing/2014/main" id="{D2B46496-B97E-994B-8907-5955CA4667D5}"/>
              </a:ext>
            </a:extLst>
          </p:cNvPr>
          <p:cNvSpPr>
            <a:spLocks noGrp="1"/>
          </p:cNvSpPr>
          <p:nvPr>
            <p:ph type="title"/>
          </p:nvPr>
        </p:nvSpPr>
        <p:spPr>
          <a:xfrm>
            <a:off x="838200" y="123388"/>
            <a:ext cx="10515600" cy="1325563"/>
          </a:xfrm>
        </p:spPr>
        <p:txBody>
          <a:bodyPr>
            <a:normAutofit/>
          </a:bodyPr>
          <a:lstStyle/>
          <a:p>
            <a:r>
              <a:rPr lang="en-DE" sz="3000" dirty="0">
                <a:latin typeface="+mj-lt"/>
              </a:rPr>
              <a:t>AI-guided breakdown of the description column</a:t>
            </a:r>
          </a:p>
        </p:txBody>
      </p:sp>
      <p:sp>
        <p:nvSpPr>
          <p:cNvPr id="5" name="TextBox 4">
            <a:extLst>
              <a:ext uri="{FF2B5EF4-FFF2-40B4-BE49-F238E27FC236}">
                <a16:creationId xmlns:a16="http://schemas.microsoft.com/office/drawing/2014/main" id="{DE239CD0-1D6D-19C2-642A-D75937650914}"/>
              </a:ext>
            </a:extLst>
          </p:cNvPr>
          <p:cNvSpPr txBox="1"/>
          <p:nvPr/>
        </p:nvSpPr>
        <p:spPr>
          <a:xfrm>
            <a:off x="7745346" y="1596773"/>
            <a:ext cx="4310911" cy="1600438"/>
          </a:xfrm>
          <a:prstGeom prst="rect">
            <a:avLst/>
          </a:prstGeom>
          <a:noFill/>
        </p:spPr>
        <p:txBody>
          <a:bodyPr wrap="square">
            <a:spAutoFit/>
          </a:bodyPr>
          <a:lstStyle/>
          <a:p>
            <a:r>
              <a:rPr lang="en-DE" b="1" dirty="0">
                <a:latin typeface="+mj-lt"/>
              </a:rPr>
              <a:t>Used Prompt</a:t>
            </a:r>
          </a:p>
          <a:p>
            <a:r>
              <a:rPr lang="en-DE" sz="1600" dirty="0">
                <a:latin typeface="+mj-lt"/>
              </a:rPr>
              <a:t>Provide a table with two columns. Column one shall contain a summary of the following text with each row representing a bullet. Column two shall contain the category that the described issue in column one falls into:   &lt;description&gt;</a:t>
            </a:r>
          </a:p>
        </p:txBody>
      </p:sp>
      <p:pic>
        <p:nvPicPr>
          <p:cNvPr id="7" name="Picture 6">
            <a:extLst>
              <a:ext uri="{FF2B5EF4-FFF2-40B4-BE49-F238E27FC236}">
                <a16:creationId xmlns:a16="http://schemas.microsoft.com/office/drawing/2014/main" id="{834DD67C-92D8-94CB-5FC7-87B123651036}"/>
              </a:ext>
            </a:extLst>
          </p:cNvPr>
          <p:cNvPicPr>
            <a:picLocks noChangeAspect="1"/>
          </p:cNvPicPr>
          <p:nvPr/>
        </p:nvPicPr>
        <p:blipFill rotWithShape="1">
          <a:blip r:embed="rId3"/>
          <a:srcRect b="51934"/>
          <a:stretch/>
        </p:blipFill>
        <p:spPr>
          <a:xfrm>
            <a:off x="0" y="4680994"/>
            <a:ext cx="12192001" cy="2177006"/>
          </a:xfrm>
          <a:prstGeom prst="rect">
            <a:avLst/>
          </a:prstGeom>
        </p:spPr>
      </p:pic>
      <p:sp>
        <p:nvSpPr>
          <p:cNvPr id="8" name="Rectangle 7">
            <a:extLst>
              <a:ext uri="{FF2B5EF4-FFF2-40B4-BE49-F238E27FC236}">
                <a16:creationId xmlns:a16="http://schemas.microsoft.com/office/drawing/2014/main" id="{4B0C4A24-2FCD-9E59-7645-FEE2756807A2}"/>
              </a:ext>
            </a:extLst>
          </p:cNvPr>
          <p:cNvSpPr/>
          <p:nvPr/>
        </p:nvSpPr>
        <p:spPr>
          <a:xfrm rot="10800000">
            <a:off x="-1" y="5673765"/>
            <a:ext cx="12192000" cy="1200331"/>
          </a:xfrm>
          <a:prstGeom prst="rect">
            <a:avLst/>
          </a:prstGeom>
          <a:gradFill>
            <a:gsLst>
              <a:gs pos="46000">
                <a:schemeClr val="bg1">
                  <a:alpha val="89059"/>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1CEF1D01-3701-18AC-FFC9-46058CECB9FC}"/>
              </a:ext>
            </a:extLst>
          </p:cNvPr>
          <p:cNvSpPr txBox="1"/>
          <p:nvPr/>
        </p:nvSpPr>
        <p:spPr>
          <a:xfrm>
            <a:off x="2860114" y="4349042"/>
            <a:ext cx="1957590" cy="307777"/>
          </a:xfrm>
          <a:prstGeom prst="rect">
            <a:avLst/>
          </a:prstGeom>
          <a:noFill/>
        </p:spPr>
        <p:txBody>
          <a:bodyPr wrap="square">
            <a:spAutoFit/>
          </a:bodyPr>
          <a:lstStyle/>
          <a:p>
            <a:pPr algn="ctr"/>
            <a:r>
              <a:rPr lang="en-DE" sz="1400" dirty="0">
                <a:latin typeface="+mj-lt"/>
              </a:rPr>
              <a:t>ChatGPT output</a:t>
            </a:r>
          </a:p>
        </p:txBody>
      </p:sp>
      <p:sp>
        <p:nvSpPr>
          <p:cNvPr id="13" name="Triangle 12">
            <a:extLst>
              <a:ext uri="{FF2B5EF4-FFF2-40B4-BE49-F238E27FC236}">
                <a16:creationId xmlns:a16="http://schemas.microsoft.com/office/drawing/2014/main" id="{25AE2787-3DE4-00BC-0E09-BA1F3906129C}"/>
              </a:ext>
            </a:extLst>
          </p:cNvPr>
          <p:cNvSpPr/>
          <p:nvPr/>
        </p:nvSpPr>
        <p:spPr>
          <a:xfrm rot="10800000">
            <a:off x="4507111" y="4459681"/>
            <a:ext cx="119449" cy="86497"/>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TextBox 15">
            <a:extLst>
              <a:ext uri="{FF2B5EF4-FFF2-40B4-BE49-F238E27FC236}">
                <a16:creationId xmlns:a16="http://schemas.microsoft.com/office/drawing/2014/main" id="{7BB80B92-5119-9E47-5D02-40892298EA0D}"/>
              </a:ext>
            </a:extLst>
          </p:cNvPr>
          <p:cNvSpPr txBox="1"/>
          <p:nvPr/>
        </p:nvSpPr>
        <p:spPr>
          <a:xfrm>
            <a:off x="6273556" y="4349042"/>
            <a:ext cx="1957590" cy="307777"/>
          </a:xfrm>
          <a:prstGeom prst="rect">
            <a:avLst/>
          </a:prstGeom>
          <a:noFill/>
        </p:spPr>
        <p:txBody>
          <a:bodyPr wrap="square">
            <a:spAutoFit/>
          </a:bodyPr>
          <a:lstStyle/>
          <a:p>
            <a:pPr algn="ctr"/>
            <a:r>
              <a:rPr lang="en-DE" sz="1400" dirty="0">
                <a:latin typeface="+mj-lt"/>
              </a:rPr>
              <a:t>ChatGPT output</a:t>
            </a:r>
          </a:p>
        </p:txBody>
      </p:sp>
      <p:sp>
        <p:nvSpPr>
          <p:cNvPr id="17" name="Triangle 16">
            <a:extLst>
              <a:ext uri="{FF2B5EF4-FFF2-40B4-BE49-F238E27FC236}">
                <a16:creationId xmlns:a16="http://schemas.microsoft.com/office/drawing/2014/main" id="{CA37D32D-5557-B4EA-F1A0-DA051D2608E2}"/>
              </a:ext>
            </a:extLst>
          </p:cNvPr>
          <p:cNvSpPr/>
          <p:nvPr/>
        </p:nvSpPr>
        <p:spPr>
          <a:xfrm rot="10800000">
            <a:off x="7920553" y="4459681"/>
            <a:ext cx="119449" cy="86497"/>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1458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2EEF123-1B2F-3C57-E953-F58D3129EBDF}"/>
              </a:ext>
            </a:extLst>
          </p:cNvPr>
          <p:cNvPicPr>
            <a:picLocks noChangeAspect="1"/>
          </p:cNvPicPr>
          <p:nvPr/>
        </p:nvPicPr>
        <p:blipFill rotWithShape="1">
          <a:blip r:embed="rId3"/>
          <a:srcRect l="626" t="101" r="-626" b="16021"/>
          <a:stretch/>
        </p:blipFill>
        <p:spPr>
          <a:xfrm>
            <a:off x="309092" y="123388"/>
            <a:ext cx="11882907" cy="6734612"/>
          </a:xfrm>
          <a:prstGeom prst="rect">
            <a:avLst/>
          </a:prstGeom>
        </p:spPr>
      </p:pic>
      <p:sp>
        <p:nvSpPr>
          <p:cNvPr id="3" name="Content Placeholder 2">
            <a:extLst>
              <a:ext uri="{FF2B5EF4-FFF2-40B4-BE49-F238E27FC236}">
                <a16:creationId xmlns:a16="http://schemas.microsoft.com/office/drawing/2014/main" id="{42769F4C-70B2-4AA3-6483-84819A35DDEE}"/>
              </a:ext>
            </a:extLst>
          </p:cNvPr>
          <p:cNvSpPr>
            <a:spLocks noGrp="1"/>
          </p:cNvSpPr>
          <p:nvPr>
            <p:ph idx="1"/>
          </p:nvPr>
        </p:nvSpPr>
        <p:spPr>
          <a:xfrm>
            <a:off x="838200" y="1426232"/>
            <a:ext cx="10515600" cy="1432582"/>
          </a:xfrm>
        </p:spPr>
        <p:txBody>
          <a:bodyPr>
            <a:normAutofit/>
          </a:bodyPr>
          <a:lstStyle/>
          <a:p>
            <a:pPr marL="0" indent="0">
              <a:buNone/>
            </a:pPr>
            <a:r>
              <a:rPr lang="en-DE" sz="2200" dirty="0">
                <a:latin typeface="+mj-lt"/>
              </a:rPr>
              <a:t>…</a:t>
            </a:r>
          </a:p>
        </p:txBody>
      </p:sp>
      <p:sp>
        <p:nvSpPr>
          <p:cNvPr id="15" name="Rectangle 14">
            <a:extLst>
              <a:ext uri="{FF2B5EF4-FFF2-40B4-BE49-F238E27FC236}">
                <a16:creationId xmlns:a16="http://schemas.microsoft.com/office/drawing/2014/main" id="{CB181D59-A559-F3EA-B8DF-50B336208307}"/>
              </a:ext>
            </a:extLst>
          </p:cNvPr>
          <p:cNvSpPr/>
          <p:nvPr/>
        </p:nvSpPr>
        <p:spPr>
          <a:xfrm>
            <a:off x="618570" y="0"/>
            <a:ext cx="7301937" cy="1944709"/>
          </a:xfrm>
          <a:prstGeom prst="rect">
            <a:avLst/>
          </a:prstGeom>
          <a:gradFill>
            <a:gsLst>
              <a:gs pos="54000">
                <a:schemeClr val="bg1">
                  <a:alpha val="68261"/>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D2B46496-B97E-994B-8907-5955CA4667D5}"/>
              </a:ext>
            </a:extLst>
          </p:cNvPr>
          <p:cNvSpPr>
            <a:spLocks noGrp="1"/>
          </p:cNvSpPr>
          <p:nvPr>
            <p:ph type="title"/>
          </p:nvPr>
        </p:nvSpPr>
        <p:spPr>
          <a:xfrm>
            <a:off x="838200" y="123388"/>
            <a:ext cx="10515600" cy="1325563"/>
          </a:xfrm>
        </p:spPr>
        <p:txBody>
          <a:bodyPr>
            <a:normAutofit/>
          </a:bodyPr>
          <a:lstStyle/>
          <a:p>
            <a:r>
              <a:rPr lang="en-DE" sz="3000" dirty="0">
                <a:latin typeface="+mj-lt"/>
              </a:rPr>
              <a:t>AI-guided breakdown of the description column</a:t>
            </a:r>
          </a:p>
        </p:txBody>
      </p:sp>
      <p:sp>
        <p:nvSpPr>
          <p:cNvPr id="17" name="Oval 16">
            <a:extLst>
              <a:ext uri="{FF2B5EF4-FFF2-40B4-BE49-F238E27FC236}">
                <a16:creationId xmlns:a16="http://schemas.microsoft.com/office/drawing/2014/main" id="{3A6280A1-9EAE-F43B-4ED4-6B1D71D7BE9F}"/>
              </a:ext>
            </a:extLst>
          </p:cNvPr>
          <p:cNvSpPr>
            <a:spLocks noChangeAspect="1"/>
          </p:cNvSpPr>
          <p:nvPr/>
        </p:nvSpPr>
        <p:spPr>
          <a:xfrm>
            <a:off x="3008774" y="2858814"/>
            <a:ext cx="2521529" cy="2521529"/>
          </a:xfrm>
          <a:prstGeom prst="ellipse">
            <a:avLst/>
          </a:prstGeom>
          <a:solidFill>
            <a:schemeClr val="bg1">
              <a:lumMod val="50000"/>
              <a:alpha val="58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9" name="Oval 18">
            <a:extLst>
              <a:ext uri="{FF2B5EF4-FFF2-40B4-BE49-F238E27FC236}">
                <a16:creationId xmlns:a16="http://schemas.microsoft.com/office/drawing/2014/main" id="{DB70B901-3C03-165F-C188-17AC86C7A210}"/>
              </a:ext>
            </a:extLst>
          </p:cNvPr>
          <p:cNvSpPr>
            <a:spLocks noChangeAspect="1"/>
          </p:cNvSpPr>
          <p:nvPr/>
        </p:nvSpPr>
        <p:spPr>
          <a:xfrm>
            <a:off x="1725675" y="1579417"/>
            <a:ext cx="5091208" cy="5091208"/>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Content Placeholder 2">
            <a:extLst>
              <a:ext uri="{FF2B5EF4-FFF2-40B4-BE49-F238E27FC236}">
                <a16:creationId xmlns:a16="http://schemas.microsoft.com/office/drawing/2014/main" id="{60220401-87F3-8DFD-2965-A299448046EA}"/>
              </a:ext>
            </a:extLst>
          </p:cNvPr>
          <p:cNvSpPr txBox="1">
            <a:spLocks/>
          </p:cNvSpPr>
          <p:nvPr/>
        </p:nvSpPr>
        <p:spPr>
          <a:xfrm>
            <a:off x="4959262" y="1943978"/>
            <a:ext cx="3180875" cy="454657"/>
          </a:xfrm>
          <a:prstGeom prst="rect">
            <a:avLst/>
          </a:prstGeom>
          <a:solidFill>
            <a:schemeClr val="bg1">
              <a:alpha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DE" sz="2000" dirty="0">
                <a:latin typeface="+mj-lt"/>
              </a:rPr>
              <a:t>categories from issue column</a:t>
            </a:r>
          </a:p>
        </p:txBody>
      </p:sp>
      <p:sp>
        <p:nvSpPr>
          <p:cNvPr id="20" name="Content Placeholder 2">
            <a:extLst>
              <a:ext uri="{FF2B5EF4-FFF2-40B4-BE49-F238E27FC236}">
                <a16:creationId xmlns:a16="http://schemas.microsoft.com/office/drawing/2014/main" id="{20848D6B-9B8D-3AD7-C48C-3DD969186652}"/>
              </a:ext>
            </a:extLst>
          </p:cNvPr>
          <p:cNvSpPr txBox="1">
            <a:spLocks/>
          </p:cNvSpPr>
          <p:nvPr/>
        </p:nvSpPr>
        <p:spPr>
          <a:xfrm>
            <a:off x="5755553" y="2541990"/>
            <a:ext cx="3180875" cy="454657"/>
          </a:xfrm>
          <a:prstGeom prst="rect">
            <a:avLst/>
          </a:prstGeom>
          <a:solidFill>
            <a:schemeClr val="bg1">
              <a:alpha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DE" sz="2000" dirty="0">
                <a:latin typeface="+mj-lt"/>
              </a:rPr>
              <a:t>AI-generated sub-categories</a:t>
            </a:r>
          </a:p>
        </p:txBody>
      </p:sp>
      <p:sp>
        <p:nvSpPr>
          <p:cNvPr id="21" name="Content Placeholder 2">
            <a:extLst>
              <a:ext uri="{FF2B5EF4-FFF2-40B4-BE49-F238E27FC236}">
                <a16:creationId xmlns:a16="http://schemas.microsoft.com/office/drawing/2014/main" id="{AC28FF64-66D6-EC10-0179-D60508C5296B}"/>
              </a:ext>
            </a:extLst>
          </p:cNvPr>
          <p:cNvSpPr txBox="1">
            <a:spLocks/>
          </p:cNvSpPr>
          <p:nvPr/>
        </p:nvSpPr>
        <p:spPr>
          <a:xfrm>
            <a:off x="7105341" y="3161106"/>
            <a:ext cx="3180875" cy="454657"/>
          </a:xfrm>
          <a:prstGeom prst="rect">
            <a:avLst/>
          </a:prstGeom>
          <a:solidFill>
            <a:schemeClr val="bg1">
              <a:alpha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DE" sz="2000" dirty="0">
                <a:latin typeface="+mj-lt"/>
              </a:rPr>
              <a:t>AI-generated summary</a:t>
            </a:r>
          </a:p>
        </p:txBody>
      </p:sp>
      <p:cxnSp>
        <p:nvCxnSpPr>
          <p:cNvPr id="23" name="Straight Connector 22">
            <a:extLst>
              <a:ext uri="{FF2B5EF4-FFF2-40B4-BE49-F238E27FC236}">
                <a16:creationId xmlns:a16="http://schemas.microsoft.com/office/drawing/2014/main" id="{ACEB0A31-3CFD-D642-1BDD-F1A7AA7EAB91}"/>
              </a:ext>
            </a:extLst>
          </p:cNvPr>
          <p:cNvCxnSpPr/>
          <p:nvPr/>
        </p:nvCxnSpPr>
        <p:spPr>
          <a:xfrm flipH="1">
            <a:off x="4668982" y="2398635"/>
            <a:ext cx="748145" cy="989799"/>
          </a:xfrm>
          <a:prstGeom prst="line">
            <a:avLst/>
          </a:prstGeom>
          <a:ln w="190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792D8EF-BD26-8271-F276-24962DC5C7CB}"/>
              </a:ext>
            </a:extLst>
          </p:cNvPr>
          <p:cNvCxnSpPr>
            <a:cxnSpLocks/>
          </p:cNvCxnSpPr>
          <p:nvPr/>
        </p:nvCxnSpPr>
        <p:spPr>
          <a:xfrm flipH="1">
            <a:off x="5832764" y="3009388"/>
            <a:ext cx="537254" cy="675921"/>
          </a:xfrm>
          <a:prstGeom prst="line">
            <a:avLst/>
          </a:prstGeom>
          <a:ln w="190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A763E5-8C3F-6288-4B35-83340130FA8A}"/>
              </a:ext>
            </a:extLst>
          </p:cNvPr>
          <p:cNvCxnSpPr>
            <a:cxnSpLocks/>
          </p:cNvCxnSpPr>
          <p:nvPr/>
        </p:nvCxnSpPr>
        <p:spPr>
          <a:xfrm flipH="1">
            <a:off x="7481455" y="3615763"/>
            <a:ext cx="288319" cy="374346"/>
          </a:xfrm>
          <a:prstGeom prst="line">
            <a:avLst/>
          </a:prstGeom>
          <a:ln w="190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89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6496-B97E-994B-8907-5955CA4667D5}"/>
              </a:ext>
            </a:extLst>
          </p:cNvPr>
          <p:cNvSpPr>
            <a:spLocks noGrp="1"/>
          </p:cNvSpPr>
          <p:nvPr>
            <p:ph type="title"/>
          </p:nvPr>
        </p:nvSpPr>
        <p:spPr>
          <a:xfrm>
            <a:off x="838200" y="123388"/>
            <a:ext cx="10515600" cy="1325563"/>
          </a:xfrm>
        </p:spPr>
        <p:txBody>
          <a:bodyPr>
            <a:normAutofit/>
          </a:bodyPr>
          <a:lstStyle/>
          <a:p>
            <a:r>
              <a:rPr lang="de-DE" sz="3000" dirty="0" err="1">
                <a:latin typeface="+mj-lt"/>
              </a:rPr>
              <a:t>Wordcloud</a:t>
            </a:r>
            <a:endParaRPr lang="en-DE" sz="3000" dirty="0">
              <a:latin typeface="+mj-lt"/>
            </a:endParaRPr>
          </a:p>
        </p:txBody>
      </p:sp>
      <p:sp>
        <p:nvSpPr>
          <p:cNvPr id="3" name="Content Placeholder 2">
            <a:extLst>
              <a:ext uri="{FF2B5EF4-FFF2-40B4-BE49-F238E27FC236}">
                <a16:creationId xmlns:a16="http://schemas.microsoft.com/office/drawing/2014/main" id="{42769F4C-70B2-4AA3-6483-84819A35DDEE}"/>
              </a:ext>
            </a:extLst>
          </p:cNvPr>
          <p:cNvSpPr>
            <a:spLocks noGrp="1"/>
          </p:cNvSpPr>
          <p:nvPr>
            <p:ph idx="1"/>
          </p:nvPr>
        </p:nvSpPr>
        <p:spPr>
          <a:xfrm>
            <a:off x="983343" y="1448951"/>
            <a:ext cx="2775857" cy="3116739"/>
          </a:xfrm>
        </p:spPr>
        <p:txBody>
          <a:bodyPr>
            <a:normAutofit/>
          </a:bodyPr>
          <a:lstStyle/>
          <a:p>
            <a:pPr marL="0" indent="0">
              <a:buNone/>
            </a:pPr>
            <a:r>
              <a:rPr lang="en-DE" sz="2200" dirty="0">
                <a:latin typeface="+mj-lt"/>
              </a:rPr>
              <a:t>creating a wordcloud from descriptions, categories or summarized texts to potentially give a first impression on the most wide spread issues at hand</a:t>
            </a:r>
          </a:p>
        </p:txBody>
      </p:sp>
      <p:pic>
        <p:nvPicPr>
          <p:cNvPr id="6" name="Picture 5">
            <a:extLst>
              <a:ext uri="{FF2B5EF4-FFF2-40B4-BE49-F238E27FC236}">
                <a16:creationId xmlns:a16="http://schemas.microsoft.com/office/drawing/2014/main" id="{52EC42AD-E43E-CB7A-B271-CE7358C52B9F}"/>
              </a:ext>
            </a:extLst>
          </p:cNvPr>
          <p:cNvPicPr>
            <a:picLocks noChangeAspect="1"/>
          </p:cNvPicPr>
          <p:nvPr/>
        </p:nvPicPr>
        <p:blipFill rotWithShape="1">
          <a:blip r:embed="rId2">
            <a:clrChange>
              <a:clrFrom>
                <a:srgbClr val="FFFFFF"/>
              </a:clrFrom>
              <a:clrTo>
                <a:srgbClr val="FFFFFF">
                  <a:alpha val="0"/>
                </a:srgbClr>
              </a:clrTo>
            </a:clrChange>
            <a:alphaModFix amt="70000"/>
          </a:blip>
          <a:srcRect t="4144" b="4475"/>
          <a:stretch/>
        </p:blipFill>
        <p:spPr>
          <a:xfrm>
            <a:off x="4389957" y="232229"/>
            <a:ext cx="6655416" cy="6081874"/>
          </a:xfrm>
          <a:prstGeom prst="rect">
            <a:avLst/>
          </a:prstGeom>
        </p:spPr>
      </p:pic>
      <p:pic>
        <p:nvPicPr>
          <p:cNvPr id="8" name="Picture 7">
            <a:extLst>
              <a:ext uri="{FF2B5EF4-FFF2-40B4-BE49-F238E27FC236}">
                <a16:creationId xmlns:a16="http://schemas.microsoft.com/office/drawing/2014/main" id="{4801C1CA-658D-E780-04B1-43E66E6A1C9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11199" y="1649769"/>
            <a:ext cx="5222745" cy="5222745"/>
          </a:xfrm>
          <a:prstGeom prst="rect">
            <a:avLst/>
          </a:prstGeom>
        </p:spPr>
      </p:pic>
    </p:spTree>
    <p:extLst>
      <p:ext uri="{BB962C8B-B14F-4D97-AF65-F5344CB8AC3E}">
        <p14:creationId xmlns:p14="http://schemas.microsoft.com/office/powerpoint/2010/main" val="146477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F668F5-0EF9-6EAB-3DEC-4AD224925DC8}"/>
              </a:ext>
            </a:extLst>
          </p:cNvPr>
          <p:cNvPicPr>
            <a:picLocks noChangeAspect="1"/>
          </p:cNvPicPr>
          <p:nvPr/>
        </p:nvPicPr>
        <p:blipFill rotWithShape="1">
          <a:blip r:embed="rId2"/>
          <a:srcRect r="5723"/>
          <a:stretch/>
        </p:blipFill>
        <p:spPr>
          <a:xfrm>
            <a:off x="3076909" y="-1"/>
            <a:ext cx="9115091" cy="6858000"/>
          </a:xfrm>
          <a:prstGeom prst="rect">
            <a:avLst/>
          </a:prstGeom>
        </p:spPr>
      </p:pic>
      <p:sp>
        <p:nvSpPr>
          <p:cNvPr id="7" name="Rectangle 6">
            <a:extLst>
              <a:ext uri="{FF2B5EF4-FFF2-40B4-BE49-F238E27FC236}">
                <a16:creationId xmlns:a16="http://schemas.microsoft.com/office/drawing/2014/main" id="{8800DAB5-B1DE-F81E-50DD-F9CDB6584188}"/>
              </a:ext>
            </a:extLst>
          </p:cNvPr>
          <p:cNvSpPr/>
          <p:nvPr/>
        </p:nvSpPr>
        <p:spPr>
          <a:xfrm rot="16200000">
            <a:off x="277095" y="2701635"/>
            <a:ext cx="6858000" cy="1454729"/>
          </a:xfrm>
          <a:prstGeom prst="rect">
            <a:avLst/>
          </a:prstGeom>
          <a:gradFill>
            <a:gsLst>
              <a:gs pos="24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33260A0E-1704-27F8-C10D-5085A2C43F14}"/>
              </a:ext>
            </a:extLst>
          </p:cNvPr>
          <p:cNvSpPr/>
          <p:nvPr/>
        </p:nvSpPr>
        <p:spPr>
          <a:xfrm rot="5400000">
            <a:off x="8223271" y="2901926"/>
            <a:ext cx="6858000" cy="1054144"/>
          </a:xfrm>
          <a:prstGeom prst="rect">
            <a:avLst/>
          </a:prstGeom>
          <a:gradFill>
            <a:gsLst>
              <a:gs pos="24000">
                <a:schemeClr val="bg1">
                  <a:alpha val="73669"/>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02F0139E-1609-746C-4637-6EC0BC9C1602}"/>
              </a:ext>
            </a:extLst>
          </p:cNvPr>
          <p:cNvSpPr/>
          <p:nvPr/>
        </p:nvSpPr>
        <p:spPr>
          <a:xfrm>
            <a:off x="3540434" y="-2"/>
            <a:ext cx="8651565" cy="1205348"/>
          </a:xfrm>
          <a:prstGeom prst="rect">
            <a:avLst/>
          </a:prstGeom>
          <a:gradFill>
            <a:gsLst>
              <a:gs pos="24000">
                <a:schemeClr val="bg1">
                  <a:alpha val="73669"/>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itle 1">
            <a:extLst>
              <a:ext uri="{FF2B5EF4-FFF2-40B4-BE49-F238E27FC236}">
                <a16:creationId xmlns:a16="http://schemas.microsoft.com/office/drawing/2014/main" id="{D2B46496-B97E-994B-8907-5955CA4667D5}"/>
              </a:ext>
            </a:extLst>
          </p:cNvPr>
          <p:cNvSpPr>
            <a:spLocks noGrp="1"/>
          </p:cNvSpPr>
          <p:nvPr>
            <p:ph type="title"/>
          </p:nvPr>
        </p:nvSpPr>
        <p:spPr>
          <a:xfrm>
            <a:off x="838200" y="123388"/>
            <a:ext cx="10515600" cy="1325563"/>
          </a:xfrm>
        </p:spPr>
        <p:txBody>
          <a:bodyPr>
            <a:normAutofit/>
          </a:bodyPr>
          <a:lstStyle/>
          <a:p>
            <a:r>
              <a:rPr lang="de-DE" sz="3000" dirty="0" err="1">
                <a:latin typeface="+mj-lt"/>
              </a:rPr>
              <a:t>Map</a:t>
            </a:r>
            <a:r>
              <a:rPr lang="de-DE" sz="3000" dirty="0">
                <a:latin typeface="+mj-lt"/>
              </a:rPr>
              <a:t> </a:t>
            </a:r>
            <a:r>
              <a:rPr lang="de-DE" sz="3000" dirty="0" err="1">
                <a:latin typeface="+mj-lt"/>
              </a:rPr>
              <a:t>from</a:t>
            </a:r>
            <a:r>
              <a:rPr lang="de-DE" sz="3000" dirty="0">
                <a:latin typeface="+mj-lt"/>
              </a:rPr>
              <a:t> </a:t>
            </a:r>
            <a:r>
              <a:rPr lang="de-DE" sz="3000" dirty="0" err="1">
                <a:latin typeface="+mj-lt"/>
              </a:rPr>
              <a:t>Geodata</a:t>
            </a:r>
            <a:r>
              <a:rPr lang="de-DE" sz="3000" dirty="0">
                <a:latin typeface="+mj-lt"/>
              </a:rPr>
              <a:t> on </a:t>
            </a:r>
            <a:r>
              <a:rPr lang="de-DE" sz="3000" dirty="0" err="1">
                <a:latin typeface="+mj-lt"/>
              </a:rPr>
              <a:t>states</a:t>
            </a:r>
            <a:endParaRPr lang="en-DE" sz="3000" dirty="0">
              <a:latin typeface="+mj-lt"/>
            </a:endParaRPr>
          </a:p>
        </p:txBody>
      </p:sp>
      <p:sp>
        <p:nvSpPr>
          <p:cNvPr id="12" name="Content Placeholder 2">
            <a:extLst>
              <a:ext uri="{FF2B5EF4-FFF2-40B4-BE49-F238E27FC236}">
                <a16:creationId xmlns:a16="http://schemas.microsoft.com/office/drawing/2014/main" id="{74F1B94F-4E50-A06D-DE2A-E1E7A1AA7653}"/>
              </a:ext>
            </a:extLst>
          </p:cNvPr>
          <p:cNvSpPr>
            <a:spLocks noGrp="1"/>
          </p:cNvSpPr>
          <p:nvPr>
            <p:ph idx="1"/>
          </p:nvPr>
        </p:nvSpPr>
        <p:spPr>
          <a:xfrm>
            <a:off x="939800" y="1408070"/>
            <a:ext cx="3211286" cy="5003598"/>
          </a:xfrm>
        </p:spPr>
        <p:txBody>
          <a:bodyPr>
            <a:normAutofit fontScale="92500" lnSpcReduction="20000"/>
          </a:bodyPr>
          <a:lstStyle/>
          <a:p>
            <a:pPr marL="0" indent="0">
              <a:buNone/>
            </a:pPr>
            <a:r>
              <a:rPr lang="en-GB" sz="2200" dirty="0">
                <a:latin typeface="+mj-lt"/>
              </a:rPr>
              <a:t>T</a:t>
            </a:r>
            <a:r>
              <a:rPr lang="en-DE" sz="2200" dirty="0">
                <a:latin typeface="+mj-lt"/>
              </a:rPr>
              <a:t>he geographic location adds up valuable context on where most issues arise, which categories affect which regions and where a political response has been archieved. Since the names of small villages is often not reliably available on mapping services, the spatial resolution of states has been targeted here, making use of publical available geodata (see below) that can be matched with the state name column</a:t>
            </a:r>
            <a:br>
              <a:rPr lang="en-DE" sz="2200" dirty="0">
                <a:latin typeface="+mj-lt"/>
              </a:rPr>
            </a:br>
            <a:endParaRPr lang="en-DE" sz="2200" dirty="0">
              <a:latin typeface="+mj-lt"/>
            </a:endParaRPr>
          </a:p>
          <a:p>
            <a:pPr marL="0" indent="0">
              <a:buNone/>
            </a:pPr>
            <a:br>
              <a:rPr lang="en-DE" sz="2200" dirty="0">
                <a:latin typeface="+mj-lt"/>
              </a:rPr>
            </a:br>
            <a:r>
              <a:rPr lang="en-DE" sz="1600" b="1" dirty="0">
                <a:latin typeface="+mj-lt"/>
              </a:rPr>
              <a:t>geodata-source:</a:t>
            </a:r>
            <a:br>
              <a:rPr lang="en-DE" sz="1600" b="1" dirty="0">
                <a:latin typeface="+mj-lt"/>
              </a:rPr>
            </a:br>
            <a:br>
              <a:rPr lang="en-DE" sz="1200" b="1" dirty="0">
                <a:latin typeface="+mj-lt"/>
              </a:rPr>
            </a:br>
            <a:r>
              <a:rPr lang="en-GB" sz="1500" dirty="0">
                <a:latin typeface="+mj-lt"/>
              </a:rPr>
              <a:t>https://</a:t>
            </a:r>
            <a:r>
              <a:rPr lang="en-GB" sz="1500" dirty="0" err="1">
                <a:latin typeface="+mj-lt"/>
              </a:rPr>
              <a:t>geodata.mit.edu</a:t>
            </a:r>
            <a:r>
              <a:rPr lang="en-GB" sz="1500" dirty="0">
                <a:latin typeface="+mj-lt"/>
              </a:rPr>
              <a:t>/</a:t>
            </a:r>
            <a:r>
              <a:rPr lang="en-GB" sz="1500" dirty="0" err="1">
                <a:latin typeface="+mj-lt"/>
              </a:rPr>
              <a:t>catalog</a:t>
            </a:r>
            <a:r>
              <a:rPr lang="en-GB" sz="1500" dirty="0">
                <a:latin typeface="+mj-lt"/>
              </a:rPr>
              <a:t>/</a:t>
            </a:r>
            <a:br>
              <a:rPr lang="en-GB" sz="1500" dirty="0">
                <a:latin typeface="+mj-lt"/>
              </a:rPr>
            </a:br>
            <a:r>
              <a:rPr lang="en-GB" sz="1500" dirty="0">
                <a:latin typeface="+mj-lt"/>
              </a:rPr>
              <a:t>stanford-sh819zz8121</a:t>
            </a:r>
            <a:endParaRPr lang="en-DE" sz="1500" dirty="0">
              <a:latin typeface="+mj-lt"/>
            </a:endParaRPr>
          </a:p>
        </p:txBody>
      </p:sp>
    </p:spTree>
    <p:extLst>
      <p:ext uri="{BB962C8B-B14F-4D97-AF65-F5344CB8AC3E}">
        <p14:creationId xmlns:p14="http://schemas.microsoft.com/office/powerpoint/2010/main" val="2894164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6496-B97E-994B-8907-5955CA4667D5}"/>
              </a:ext>
            </a:extLst>
          </p:cNvPr>
          <p:cNvSpPr>
            <a:spLocks noGrp="1"/>
          </p:cNvSpPr>
          <p:nvPr>
            <p:ph type="title"/>
          </p:nvPr>
        </p:nvSpPr>
        <p:spPr>
          <a:xfrm>
            <a:off x="838200" y="123388"/>
            <a:ext cx="10515600" cy="1325563"/>
          </a:xfrm>
        </p:spPr>
        <p:txBody>
          <a:bodyPr>
            <a:normAutofit/>
          </a:bodyPr>
          <a:lstStyle/>
          <a:p>
            <a:r>
              <a:rPr lang="de-DE" sz="3000" dirty="0">
                <a:latin typeface="+mj-lt"/>
              </a:rPr>
              <a:t>Thumbnail </a:t>
            </a:r>
            <a:r>
              <a:rPr lang="de-DE" sz="3000" dirty="0" err="1">
                <a:latin typeface="+mj-lt"/>
              </a:rPr>
              <a:t>generator</a:t>
            </a:r>
            <a:r>
              <a:rPr lang="de-DE" sz="3000" dirty="0">
                <a:latin typeface="+mj-lt"/>
              </a:rPr>
              <a:t> </a:t>
            </a:r>
            <a:r>
              <a:rPr lang="de-DE" sz="3000" dirty="0" err="1">
                <a:latin typeface="+mj-lt"/>
              </a:rPr>
              <a:t>from</a:t>
            </a:r>
            <a:r>
              <a:rPr lang="de-DE" sz="3000" dirty="0">
                <a:latin typeface="+mj-lt"/>
              </a:rPr>
              <a:t> </a:t>
            </a:r>
            <a:r>
              <a:rPr lang="de-DE" sz="3000" dirty="0" err="1">
                <a:latin typeface="+mj-lt"/>
              </a:rPr>
              <a:t>url</a:t>
            </a:r>
            <a:endParaRPr lang="en-DE" sz="3000" dirty="0">
              <a:latin typeface="+mj-lt"/>
            </a:endParaRPr>
          </a:p>
        </p:txBody>
      </p:sp>
      <p:pic>
        <p:nvPicPr>
          <p:cNvPr id="23" name="Picture 22">
            <a:extLst>
              <a:ext uri="{FF2B5EF4-FFF2-40B4-BE49-F238E27FC236}">
                <a16:creationId xmlns:a16="http://schemas.microsoft.com/office/drawing/2014/main" id="{E2F5B7C3-612A-1197-7009-A89855212C41}"/>
              </a:ext>
            </a:extLst>
          </p:cNvPr>
          <p:cNvPicPr>
            <a:picLocks noChangeAspect="1"/>
          </p:cNvPicPr>
          <p:nvPr/>
        </p:nvPicPr>
        <p:blipFill>
          <a:blip r:embed="rId2"/>
          <a:stretch>
            <a:fillRect/>
          </a:stretch>
        </p:blipFill>
        <p:spPr>
          <a:xfrm>
            <a:off x="7344229" y="1405229"/>
            <a:ext cx="1930400" cy="1447800"/>
          </a:xfrm>
          <a:prstGeom prst="rect">
            <a:avLst/>
          </a:prstGeom>
        </p:spPr>
      </p:pic>
      <p:pic>
        <p:nvPicPr>
          <p:cNvPr id="28" name="Picture 27">
            <a:extLst>
              <a:ext uri="{FF2B5EF4-FFF2-40B4-BE49-F238E27FC236}">
                <a16:creationId xmlns:a16="http://schemas.microsoft.com/office/drawing/2014/main" id="{82EACB97-E0BA-3BFF-27D3-FB606D5AB25A}"/>
              </a:ext>
            </a:extLst>
          </p:cNvPr>
          <p:cNvPicPr>
            <a:picLocks noChangeAspect="1"/>
          </p:cNvPicPr>
          <p:nvPr/>
        </p:nvPicPr>
        <p:blipFill>
          <a:blip r:embed="rId3">
            <a:alphaModFix amt="35000"/>
          </a:blip>
          <a:stretch>
            <a:fillRect/>
          </a:stretch>
        </p:blipFill>
        <p:spPr>
          <a:xfrm>
            <a:off x="9404258" y="1405229"/>
            <a:ext cx="1930400" cy="1447800"/>
          </a:xfrm>
          <a:prstGeom prst="rect">
            <a:avLst/>
          </a:prstGeom>
        </p:spPr>
      </p:pic>
      <p:pic>
        <p:nvPicPr>
          <p:cNvPr id="30" name="Picture 29">
            <a:extLst>
              <a:ext uri="{FF2B5EF4-FFF2-40B4-BE49-F238E27FC236}">
                <a16:creationId xmlns:a16="http://schemas.microsoft.com/office/drawing/2014/main" id="{C91186F2-4971-4A8B-8486-51E86CC14026}"/>
              </a:ext>
            </a:extLst>
          </p:cNvPr>
          <p:cNvPicPr>
            <a:picLocks noChangeAspect="1"/>
          </p:cNvPicPr>
          <p:nvPr/>
        </p:nvPicPr>
        <p:blipFill>
          <a:blip r:embed="rId4"/>
          <a:stretch>
            <a:fillRect/>
          </a:stretch>
        </p:blipFill>
        <p:spPr>
          <a:xfrm>
            <a:off x="5284200" y="1405229"/>
            <a:ext cx="1930400" cy="1447800"/>
          </a:xfrm>
          <a:prstGeom prst="rect">
            <a:avLst/>
          </a:prstGeom>
        </p:spPr>
      </p:pic>
      <p:pic>
        <p:nvPicPr>
          <p:cNvPr id="32" name="Picture 31">
            <a:extLst>
              <a:ext uri="{FF2B5EF4-FFF2-40B4-BE49-F238E27FC236}">
                <a16:creationId xmlns:a16="http://schemas.microsoft.com/office/drawing/2014/main" id="{6926901B-905A-E291-3405-18137080B328}"/>
              </a:ext>
            </a:extLst>
          </p:cNvPr>
          <p:cNvPicPr>
            <a:picLocks noChangeAspect="1"/>
          </p:cNvPicPr>
          <p:nvPr/>
        </p:nvPicPr>
        <p:blipFill rotWithShape="1">
          <a:blip r:embed="rId5"/>
          <a:srcRect r="42448"/>
          <a:stretch/>
        </p:blipFill>
        <p:spPr>
          <a:xfrm>
            <a:off x="9555285" y="99905"/>
            <a:ext cx="2232517" cy="2182023"/>
          </a:xfrm>
          <a:prstGeom prst="rect">
            <a:avLst/>
          </a:prstGeom>
        </p:spPr>
      </p:pic>
      <p:pic>
        <p:nvPicPr>
          <p:cNvPr id="6146" name="Picture 2" descr="image">
            <a:extLst>
              <a:ext uri="{FF2B5EF4-FFF2-40B4-BE49-F238E27FC236}">
                <a16:creationId xmlns:a16="http://schemas.microsoft.com/office/drawing/2014/main" id="{414D6B2B-FE0B-0A6F-EA27-8A5ADB8FFFF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4795" b="6678"/>
          <a:stretch/>
        </p:blipFill>
        <p:spPr bwMode="auto">
          <a:xfrm>
            <a:off x="5065487" y="3073460"/>
            <a:ext cx="6460856" cy="3608320"/>
          </a:xfrm>
          <a:prstGeom prst="rect">
            <a:avLst/>
          </a:prstGeom>
          <a:noFill/>
          <a:extLst>
            <a:ext uri="{909E8E84-426E-40DD-AFC4-6F175D3DCCD1}">
              <a14:hiddenFill xmlns:a14="http://schemas.microsoft.com/office/drawing/2010/main">
                <a:solidFill>
                  <a:srgbClr val="FFFFFF"/>
                </a:solidFill>
              </a14:hiddenFill>
            </a:ext>
          </a:extLst>
        </p:spPr>
      </p:pic>
      <p:sp>
        <p:nvSpPr>
          <p:cNvPr id="35" name="Content Placeholder 2">
            <a:extLst>
              <a:ext uri="{FF2B5EF4-FFF2-40B4-BE49-F238E27FC236}">
                <a16:creationId xmlns:a16="http://schemas.microsoft.com/office/drawing/2014/main" id="{D44FA0E6-C05E-1835-BDFB-440E9E2B471C}"/>
              </a:ext>
            </a:extLst>
          </p:cNvPr>
          <p:cNvSpPr>
            <a:spLocks noGrp="1"/>
          </p:cNvSpPr>
          <p:nvPr>
            <p:ph idx="1"/>
          </p:nvPr>
        </p:nvSpPr>
        <p:spPr>
          <a:xfrm>
            <a:off x="1041400" y="1405229"/>
            <a:ext cx="3211286" cy="5003598"/>
          </a:xfrm>
        </p:spPr>
        <p:txBody>
          <a:bodyPr>
            <a:normAutofit lnSpcReduction="10000"/>
          </a:bodyPr>
          <a:lstStyle/>
          <a:p>
            <a:pPr marL="0" indent="0">
              <a:buNone/>
            </a:pPr>
            <a:r>
              <a:rPr lang="de-DE" sz="2200" dirty="0">
                <a:latin typeface="+mj-lt"/>
              </a:rPr>
              <a:t>Video </a:t>
            </a:r>
            <a:r>
              <a:rPr lang="de-DE" sz="2200" dirty="0" err="1">
                <a:latin typeface="+mj-lt"/>
              </a:rPr>
              <a:t>thumbnails</a:t>
            </a:r>
            <a:r>
              <a:rPr lang="de-DE" sz="2200" dirty="0">
                <a:latin typeface="+mj-lt"/>
              </a:rPr>
              <a:t> </a:t>
            </a:r>
            <a:r>
              <a:rPr lang="de-DE" sz="2200" dirty="0" err="1">
                <a:latin typeface="+mj-lt"/>
              </a:rPr>
              <a:t>could</a:t>
            </a:r>
            <a:r>
              <a:rPr lang="de-DE" sz="2200" dirty="0">
                <a:latin typeface="+mj-lt"/>
              </a:rPr>
              <a:t> </a:t>
            </a:r>
            <a:r>
              <a:rPr lang="de-DE" sz="2200" dirty="0" err="1">
                <a:latin typeface="+mj-lt"/>
              </a:rPr>
              <a:t>be</a:t>
            </a:r>
            <a:r>
              <a:rPr lang="de-DE" sz="2200" dirty="0">
                <a:latin typeface="+mj-lt"/>
              </a:rPr>
              <a:t> </a:t>
            </a:r>
            <a:r>
              <a:rPr lang="de-DE" sz="2200" dirty="0" err="1">
                <a:latin typeface="+mj-lt"/>
              </a:rPr>
              <a:t>used</a:t>
            </a:r>
            <a:r>
              <a:rPr lang="de-DE" sz="2200" dirty="0">
                <a:latin typeface="+mj-lt"/>
              </a:rPr>
              <a:t> </a:t>
            </a:r>
            <a:r>
              <a:rPr lang="de-DE" sz="2200" dirty="0" err="1">
                <a:latin typeface="+mj-lt"/>
              </a:rPr>
              <a:t>to</a:t>
            </a:r>
            <a:r>
              <a:rPr lang="de-DE" sz="2200" dirty="0">
                <a:latin typeface="+mj-lt"/>
              </a:rPr>
              <a:t> </a:t>
            </a:r>
            <a:r>
              <a:rPr lang="de-DE" sz="2200" dirty="0" err="1">
                <a:latin typeface="+mj-lt"/>
              </a:rPr>
              <a:t>to</a:t>
            </a:r>
            <a:r>
              <a:rPr lang="de-DE" sz="2200" dirty="0">
                <a:latin typeface="+mj-lt"/>
              </a:rPr>
              <a:t> </a:t>
            </a:r>
            <a:r>
              <a:rPr lang="de-DE" sz="2200" dirty="0" err="1">
                <a:latin typeface="+mj-lt"/>
              </a:rPr>
              <a:t>give</a:t>
            </a:r>
            <a:r>
              <a:rPr lang="de-DE" sz="2200" dirty="0">
                <a:latin typeface="+mj-lt"/>
              </a:rPr>
              <a:t> a </a:t>
            </a:r>
            <a:r>
              <a:rPr lang="de-DE" sz="2200" dirty="0" err="1">
                <a:latin typeface="+mj-lt"/>
              </a:rPr>
              <a:t>first</a:t>
            </a:r>
            <a:r>
              <a:rPr lang="de-DE" sz="2200" dirty="0">
                <a:latin typeface="+mj-lt"/>
              </a:rPr>
              <a:t> </a:t>
            </a:r>
            <a:r>
              <a:rPr lang="de-DE" sz="2200" dirty="0" err="1">
                <a:latin typeface="+mj-lt"/>
              </a:rPr>
              <a:t>impression</a:t>
            </a:r>
            <a:r>
              <a:rPr lang="de-DE" sz="2200" dirty="0">
                <a:latin typeface="+mj-lt"/>
              </a:rPr>
              <a:t> on </a:t>
            </a:r>
            <a:r>
              <a:rPr lang="de-DE" sz="2200" dirty="0" err="1">
                <a:latin typeface="+mj-lt"/>
              </a:rPr>
              <a:t>the</a:t>
            </a:r>
            <a:r>
              <a:rPr lang="de-DE" sz="2200" dirty="0">
                <a:latin typeface="+mj-lt"/>
              </a:rPr>
              <a:t> </a:t>
            </a:r>
            <a:r>
              <a:rPr lang="de-DE" sz="2200" dirty="0" err="1">
                <a:latin typeface="+mj-lt"/>
              </a:rPr>
              <a:t>story</a:t>
            </a:r>
            <a:r>
              <a:rPr lang="de-DE" sz="2200" dirty="0">
                <a:latin typeface="+mj-lt"/>
              </a:rPr>
              <a:t>, e.g. </a:t>
            </a:r>
            <a:r>
              <a:rPr lang="de-DE" sz="2200" dirty="0" err="1">
                <a:latin typeface="+mj-lt"/>
              </a:rPr>
              <a:t>when</a:t>
            </a:r>
            <a:r>
              <a:rPr lang="de-DE" sz="2200" dirty="0">
                <a:latin typeface="+mj-lt"/>
              </a:rPr>
              <a:t> a </a:t>
            </a:r>
            <a:r>
              <a:rPr lang="de-DE" sz="2200" dirty="0" err="1">
                <a:latin typeface="+mj-lt"/>
              </a:rPr>
              <a:t>specific</a:t>
            </a:r>
            <a:r>
              <a:rPr lang="de-DE" sz="2200" dirty="0">
                <a:latin typeface="+mj-lt"/>
              </a:rPr>
              <a:t> </a:t>
            </a:r>
            <a:r>
              <a:rPr lang="de-DE" sz="2200" dirty="0" err="1">
                <a:latin typeface="+mj-lt"/>
              </a:rPr>
              <a:t>case</a:t>
            </a:r>
            <a:r>
              <a:rPr lang="de-DE" sz="2200" dirty="0">
                <a:latin typeface="+mj-lt"/>
              </a:rPr>
              <a:t> </a:t>
            </a:r>
            <a:r>
              <a:rPr lang="de-DE" sz="2200" dirty="0" err="1">
                <a:latin typeface="+mj-lt"/>
              </a:rPr>
              <a:t>is</a:t>
            </a:r>
            <a:r>
              <a:rPr lang="de-DE" sz="2200" dirty="0">
                <a:latin typeface="+mj-lt"/>
              </a:rPr>
              <a:t> </a:t>
            </a:r>
            <a:r>
              <a:rPr lang="de-DE" sz="2200" dirty="0" err="1">
                <a:latin typeface="+mj-lt"/>
              </a:rPr>
              <a:t>selected</a:t>
            </a:r>
            <a:r>
              <a:rPr lang="de-DE" sz="2200" dirty="0">
                <a:latin typeface="+mj-lt"/>
              </a:rPr>
              <a:t> </a:t>
            </a:r>
            <a:r>
              <a:rPr lang="de-DE" sz="2200" dirty="0" err="1">
                <a:latin typeface="+mj-lt"/>
              </a:rPr>
              <a:t>or</a:t>
            </a:r>
            <a:r>
              <a:rPr lang="de-DE" sz="2200" dirty="0">
                <a:latin typeface="+mj-lt"/>
              </a:rPr>
              <a:t> </a:t>
            </a:r>
            <a:r>
              <a:rPr lang="de-DE" sz="2200" dirty="0" err="1">
                <a:latin typeface="+mj-lt"/>
              </a:rPr>
              <a:t>to</a:t>
            </a:r>
            <a:r>
              <a:rPr lang="de-DE" sz="2200" dirty="0">
                <a:latin typeface="+mj-lt"/>
              </a:rPr>
              <a:t> </a:t>
            </a:r>
            <a:r>
              <a:rPr lang="de-DE" sz="2200" dirty="0" err="1">
                <a:latin typeface="+mj-lt"/>
              </a:rPr>
              <a:t>create</a:t>
            </a:r>
            <a:r>
              <a:rPr lang="de-DE" sz="2200" dirty="0">
                <a:latin typeface="+mj-lt"/>
              </a:rPr>
              <a:t> a </a:t>
            </a:r>
            <a:r>
              <a:rPr lang="de-DE" sz="2200" dirty="0" err="1">
                <a:latin typeface="+mj-lt"/>
              </a:rPr>
              <a:t>visually</a:t>
            </a:r>
            <a:r>
              <a:rPr lang="de-DE" sz="2200" dirty="0">
                <a:latin typeface="+mj-lt"/>
              </a:rPr>
              <a:t> </a:t>
            </a:r>
            <a:r>
              <a:rPr lang="de-DE" sz="2200" dirty="0" err="1">
                <a:latin typeface="+mj-lt"/>
              </a:rPr>
              <a:t>attractive</a:t>
            </a:r>
            <a:r>
              <a:rPr lang="de-DE" sz="2200" dirty="0">
                <a:latin typeface="+mj-lt"/>
              </a:rPr>
              <a:t> </a:t>
            </a:r>
            <a:r>
              <a:rPr lang="de-DE" sz="2200" dirty="0" err="1">
                <a:latin typeface="+mj-lt"/>
              </a:rPr>
              <a:t>map</a:t>
            </a:r>
            <a:r>
              <a:rPr lang="de-DE" sz="2200" dirty="0">
                <a:latin typeface="+mj-lt"/>
              </a:rPr>
              <a:t> </a:t>
            </a:r>
            <a:r>
              <a:rPr lang="de-DE" sz="2200" dirty="0" err="1">
                <a:latin typeface="+mj-lt"/>
              </a:rPr>
              <a:t>similar</a:t>
            </a:r>
            <a:r>
              <a:rPr lang="de-DE" sz="2200" dirty="0">
                <a:latin typeface="+mj-lt"/>
              </a:rPr>
              <a:t> </a:t>
            </a:r>
            <a:r>
              <a:rPr lang="de-DE" sz="2200" dirty="0" err="1">
                <a:latin typeface="+mj-lt"/>
              </a:rPr>
              <a:t>to</a:t>
            </a:r>
            <a:r>
              <a:rPr lang="de-DE" sz="2200" dirty="0">
                <a:latin typeface="+mj-lt"/>
              </a:rPr>
              <a:t> </a:t>
            </a:r>
            <a:r>
              <a:rPr lang="de-DE" sz="2200" dirty="0" err="1">
                <a:latin typeface="+mj-lt"/>
              </a:rPr>
              <a:t>the</a:t>
            </a:r>
            <a:r>
              <a:rPr lang="de-DE" sz="2200" dirty="0">
                <a:latin typeface="+mj-lt"/>
              </a:rPr>
              <a:t> </a:t>
            </a:r>
            <a:r>
              <a:rPr lang="de-DE" sz="2200" dirty="0" err="1">
                <a:latin typeface="+mj-lt"/>
              </a:rPr>
              <a:t>one</a:t>
            </a:r>
            <a:r>
              <a:rPr lang="de-DE" sz="2200" dirty="0">
                <a:latin typeface="+mj-lt"/>
              </a:rPr>
              <a:t> on </a:t>
            </a:r>
            <a:r>
              <a:rPr lang="de-DE" sz="2200" dirty="0" err="1">
                <a:latin typeface="+mj-lt"/>
              </a:rPr>
              <a:t>the</a:t>
            </a:r>
            <a:r>
              <a:rPr lang="de-DE" sz="2200" dirty="0">
                <a:latin typeface="+mj-lt"/>
              </a:rPr>
              <a:t> </a:t>
            </a:r>
            <a:r>
              <a:rPr lang="de-DE" sz="2200" dirty="0" err="1">
                <a:latin typeface="+mj-lt"/>
              </a:rPr>
              <a:t>right</a:t>
            </a:r>
            <a:r>
              <a:rPr lang="de-DE" sz="2200" dirty="0">
                <a:latin typeface="+mj-lt"/>
              </a:rPr>
              <a:t>, </a:t>
            </a:r>
            <a:r>
              <a:rPr lang="de-DE" sz="2200" dirty="0" err="1">
                <a:latin typeface="+mj-lt"/>
              </a:rPr>
              <a:t>with</a:t>
            </a:r>
            <a:r>
              <a:rPr lang="de-DE" sz="2200" dirty="0">
                <a:latin typeface="+mj-lt"/>
              </a:rPr>
              <a:t> </a:t>
            </a:r>
            <a:r>
              <a:rPr lang="de-DE" sz="2200" dirty="0" err="1">
                <a:latin typeface="+mj-lt"/>
              </a:rPr>
              <a:t>thumbnails</a:t>
            </a:r>
            <a:r>
              <a:rPr lang="de-DE" sz="2200" dirty="0">
                <a:latin typeface="+mj-lt"/>
              </a:rPr>
              <a:t> </a:t>
            </a:r>
            <a:r>
              <a:rPr lang="de-DE" sz="2200" dirty="0" err="1">
                <a:latin typeface="+mj-lt"/>
              </a:rPr>
              <a:t>instead</a:t>
            </a:r>
            <a:r>
              <a:rPr lang="de-DE" sz="2200" dirty="0">
                <a:latin typeface="+mj-lt"/>
              </a:rPr>
              <a:t> of </a:t>
            </a:r>
            <a:r>
              <a:rPr lang="de-DE" sz="2200" dirty="0" err="1">
                <a:latin typeface="+mj-lt"/>
              </a:rPr>
              <a:t>country</a:t>
            </a:r>
            <a:r>
              <a:rPr lang="de-DE" sz="2200" dirty="0">
                <a:latin typeface="+mj-lt"/>
              </a:rPr>
              <a:t> </a:t>
            </a:r>
            <a:r>
              <a:rPr lang="de-DE" sz="2200" dirty="0" err="1">
                <a:latin typeface="+mj-lt"/>
              </a:rPr>
              <a:t>flags</a:t>
            </a:r>
            <a:r>
              <a:rPr lang="de-DE" sz="2200" dirty="0">
                <a:latin typeface="+mj-lt"/>
              </a:rPr>
              <a:t>.</a:t>
            </a:r>
            <a:br>
              <a:rPr lang="de-DE" sz="2200" dirty="0">
                <a:latin typeface="+mj-lt"/>
              </a:rPr>
            </a:br>
            <a:r>
              <a:rPr lang="de-DE" sz="2200" dirty="0">
                <a:latin typeface="+mj-lt"/>
              </a:rPr>
              <a:t>A </a:t>
            </a:r>
            <a:r>
              <a:rPr lang="de-DE" sz="2200" dirty="0" err="1">
                <a:latin typeface="+mj-lt"/>
              </a:rPr>
              <a:t>python</a:t>
            </a:r>
            <a:r>
              <a:rPr lang="de-DE" sz="2200" dirty="0">
                <a:latin typeface="+mj-lt"/>
              </a:rPr>
              <a:t> </a:t>
            </a:r>
            <a:r>
              <a:rPr lang="de-DE" sz="2200" dirty="0" err="1">
                <a:latin typeface="+mj-lt"/>
              </a:rPr>
              <a:t>script</a:t>
            </a:r>
            <a:r>
              <a:rPr lang="de-DE" sz="2200" dirty="0">
                <a:latin typeface="+mj-lt"/>
              </a:rPr>
              <a:t> </a:t>
            </a:r>
            <a:r>
              <a:rPr lang="de-DE" sz="2200" dirty="0" err="1">
                <a:latin typeface="+mj-lt"/>
              </a:rPr>
              <a:t>has</a:t>
            </a:r>
            <a:r>
              <a:rPr lang="de-DE" sz="2200" dirty="0">
                <a:latin typeface="+mj-lt"/>
              </a:rPr>
              <a:t> </a:t>
            </a:r>
            <a:r>
              <a:rPr lang="de-DE" sz="2200" dirty="0" err="1">
                <a:latin typeface="+mj-lt"/>
              </a:rPr>
              <a:t>been</a:t>
            </a:r>
            <a:r>
              <a:rPr lang="de-DE" sz="2200" dirty="0">
                <a:latin typeface="+mj-lt"/>
              </a:rPr>
              <a:t> </a:t>
            </a:r>
            <a:r>
              <a:rPr lang="de-DE" sz="2200" dirty="0" err="1">
                <a:latin typeface="+mj-lt"/>
              </a:rPr>
              <a:t>written</a:t>
            </a:r>
            <a:r>
              <a:rPr lang="de-DE" sz="2200" dirty="0">
                <a:latin typeface="+mj-lt"/>
              </a:rPr>
              <a:t> </a:t>
            </a:r>
            <a:r>
              <a:rPr lang="de-DE" sz="2200" dirty="0" err="1">
                <a:latin typeface="+mj-lt"/>
              </a:rPr>
              <a:t>that</a:t>
            </a:r>
            <a:r>
              <a:rPr lang="de-DE" sz="2200" dirty="0">
                <a:latin typeface="+mj-lt"/>
              </a:rPr>
              <a:t> </a:t>
            </a:r>
            <a:r>
              <a:rPr lang="de-DE" sz="2200" dirty="0" err="1">
                <a:latin typeface="+mj-lt"/>
              </a:rPr>
              <a:t>extracts</a:t>
            </a:r>
            <a:r>
              <a:rPr lang="de-DE" sz="2200" dirty="0">
                <a:latin typeface="+mj-lt"/>
              </a:rPr>
              <a:t> </a:t>
            </a:r>
            <a:r>
              <a:rPr lang="de-DE" sz="2200" dirty="0" err="1">
                <a:latin typeface="+mj-lt"/>
              </a:rPr>
              <a:t>the</a:t>
            </a:r>
            <a:r>
              <a:rPr lang="de-DE" sz="2200" dirty="0">
                <a:latin typeface="+mj-lt"/>
              </a:rPr>
              <a:t> </a:t>
            </a:r>
            <a:r>
              <a:rPr lang="de-DE" sz="2200" dirty="0" err="1">
                <a:latin typeface="+mj-lt"/>
              </a:rPr>
              <a:t>thumbnails</a:t>
            </a:r>
            <a:r>
              <a:rPr lang="de-DE" sz="2200" dirty="0">
                <a:latin typeface="+mj-lt"/>
              </a:rPr>
              <a:t> </a:t>
            </a:r>
            <a:r>
              <a:rPr lang="de-DE" sz="2200" dirty="0" err="1">
                <a:latin typeface="+mj-lt"/>
              </a:rPr>
              <a:t>from</a:t>
            </a:r>
            <a:r>
              <a:rPr lang="de-DE" sz="2200" dirty="0">
                <a:latin typeface="+mj-lt"/>
              </a:rPr>
              <a:t> all </a:t>
            </a:r>
            <a:r>
              <a:rPr lang="de-DE" sz="2200" dirty="0" err="1">
                <a:latin typeface="+mj-lt"/>
              </a:rPr>
              <a:t>videos</a:t>
            </a:r>
            <a:r>
              <a:rPr lang="de-DE" sz="2200" dirty="0">
                <a:latin typeface="+mj-lt"/>
              </a:rPr>
              <a:t>, </a:t>
            </a:r>
            <a:r>
              <a:rPr lang="de-DE" sz="2200" dirty="0" err="1">
                <a:latin typeface="+mj-lt"/>
              </a:rPr>
              <a:t>making</a:t>
            </a:r>
            <a:r>
              <a:rPr lang="de-DE" sz="2200" dirty="0">
                <a:latin typeface="+mj-lt"/>
              </a:rPr>
              <a:t> </a:t>
            </a:r>
            <a:r>
              <a:rPr lang="de-DE" sz="2200" dirty="0" err="1">
                <a:latin typeface="+mj-lt"/>
              </a:rPr>
              <a:t>use</a:t>
            </a:r>
            <a:r>
              <a:rPr lang="de-DE" sz="2200" dirty="0">
                <a:latin typeface="+mj-lt"/>
              </a:rPr>
              <a:t> of </a:t>
            </a:r>
            <a:r>
              <a:rPr lang="de-DE" sz="2200" dirty="0" err="1">
                <a:latin typeface="+mj-lt"/>
              </a:rPr>
              <a:t>the</a:t>
            </a:r>
            <a:r>
              <a:rPr lang="de-DE" sz="2200" dirty="0">
                <a:latin typeface="+mj-lt"/>
              </a:rPr>
              <a:t> </a:t>
            </a:r>
            <a:r>
              <a:rPr lang="de-DE" sz="2200" dirty="0" err="1">
                <a:latin typeface="+mj-lt"/>
              </a:rPr>
              <a:t>provided</a:t>
            </a:r>
            <a:r>
              <a:rPr lang="de-DE" sz="2200" dirty="0">
                <a:latin typeface="+mj-lt"/>
              </a:rPr>
              <a:t> </a:t>
            </a:r>
            <a:r>
              <a:rPr lang="de-DE" sz="2200" dirty="0" err="1">
                <a:latin typeface="+mj-lt"/>
              </a:rPr>
              <a:t>urls</a:t>
            </a:r>
            <a:r>
              <a:rPr lang="de-DE" sz="2200" dirty="0">
                <a:latin typeface="+mj-lt"/>
              </a:rPr>
              <a:t>. </a:t>
            </a:r>
            <a:r>
              <a:rPr lang="de-DE" sz="2200" dirty="0" err="1">
                <a:latin typeface="+mj-lt"/>
              </a:rPr>
              <a:t>They</a:t>
            </a:r>
            <a:r>
              <a:rPr lang="de-DE" sz="2200" dirty="0">
                <a:latin typeface="+mj-lt"/>
              </a:rPr>
              <a:t> </a:t>
            </a:r>
            <a:r>
              <a:rPr lang="de-DE" sz="2200" dirty="0" err="1">
                <a:latin typeface="+mj-lt"/>
              </a:rPr>
              <a:t>could</a:t>
            </a:r>
            <a:r>
              <a:rPr lang="de-DE" sz="2200" dirty="0">
                <a:latin typeface="+mj-lt"/>
              </a:rPr>
              <a:t> </a:t>
            </a:r>
            <a:r>
              <a:rPr lang="de-DE" sz="2200" dirty="0" err="1">
                <a:latin typeface="+mj-lt"/>
              </a:rPr>
              <a:t>optionally</a:t>
            </a:r>
            <a:r>
              <a:rPr lang="de-DE" sz="2200" dirty="0">
                <a:latin typeface="+mj-lt"/>
              </a:rPr>
              <a:t> </a:t>
            </a:r>
            <a:r>
              <a:rPr lang="de-DE" sz="2200" dirty="0" err="1">
                <a:latin typeface="+mj-lt"/>
              </a:rPr>
              <a:t>be</a:t>
            </a:r>
            <a:r>
              <a:rPr lang="de-DE" sz="2200" dirty="0">
                <a:latin typeface="+mj-lt"/>
              </a:rPr>
              <a:t> </a:t>
            </a:r>
            <a:r>
              <a:rPr lang="de-DE" sz="2200" dirty="0" err="1">
                <a:latin typeface="+mj-lt"/>
              </a:rPr>
              <a:t>transformed</a:t>
            </a:r>
            <a:r>
              <a:rPr lang="de-DE" sz="2200" dirty="0">
                <a:latin typeface="+mj-lt"/>
              </a:rPr>
              <a:t> </a:t>
            </a:r>
            <a:r>
              <a:rPr lang="de-DE" sz="2200" dirty="0" err="1">
                <a:latin typeface="+mj-lt"/>
              </a:rPr>
              <a:t>to</a:t>
            </a:r>
            <a:r>
              <a:rPr lang="de-DE" sz="2200" dirty="0">
                <a:latin typeface="+mj-lt"/>
              </a:rPr>
              <a:t> </a:t>
            </a:r>
            <a:r>
              <a:rPr lang="de-DE" sz="2200" dirty="0" err="1">
                <a:latin typeface="+mj-lt"/>
              </a:rPr>
              <a:t>represent</a:t>
            </a:r>
            <a:r>
              <a:rPr lang="de-DE" sz="2200" dirty="0">
                <a:latin typeface="+mj-lt"/>
              </a:rPr>
              <a:t> a </a:t>
            </a:r>
            <a:r>
              <a:rPr lang="de-DE" sz="2200" dirty="0" err="1">
                <a:latin typeface="+mj-lt"/>
              </a:rPr>
              <a:t>circular</a:t>
            </a:r>
            <a:r>
              <a:rPr lang="de-DE" sz="2200" dirty="0">
                <a:latin typeface="+mj-lt"/>
              </a:rPr>
              <a:t> form.</a:t>
            </a:r>
            <a:endParaRPr lang="en-DE" sz="1500" dirty="0">
              <a:latin typeface="+mj-lt"/>
            </a:endParaRPr>
          </a:p>
        </p:txBody>
      </p:sp>
    </p:spTree>
    <p:extLst>
      <p:ext uri="{BB962C8B-B14F-4D97-AF65-F5344CB8AC3E}">
        <p14:creationId xmlns:p14="http://schemas.microsoft.com/office/powerpoint/2010/main" val="2501471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524</Words>
  <Application>Microsoft Macintosh PowerPoint</Application>
  <PresentationFormat>Widescreen</PresentationFormat>
  <Paragraphs>33</Paragraphs>
  <Slides>8</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Fjalla One</vt:lpstr>
      <vt:lpstr>Office Theme</vt:lpstr>
      <vt:lpstr> Video Volunteers - India  </vt:lpstr>
      <vt:lpstr>Ideas for the Project </vt:lpstr>
      <vt:lpstr>Welcoming / guiding Avatar</vt:lpstr>
      <vt:lpstr>AI-guided breakdown of the description column</vt:lpstr>
      <vt:lpstr>AI-guided breakdown of the description column</vt:lpstr>
      <vt:lpstr>Wordcloud</vt:lpstr>
      <vt:lpstr>Map from Geodata on states</vt:lpstr>
      <vt:lpstr>Thumbnail generator from url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Video Volunteers - India  </dc:title>
  <dc:creator>Dennis Schütte</dc:creator>
  <cp:lastModifiedBy>Dennis Schütte</cp:lastModifiedBy>
  <cp:revision>3</cp:revision>
  <dcterms:created xsi:type="dcterms:W3CDTF">2023-03-17T07:02:05Z</dcterms:created>
  <dcterms:modified xsi:type="dcterms:W3CDTF">2023-03-17T08:45:59Z</dcterms:modified>
</cp:coreProperties>
</file>